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90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9" r:id="rId31"/>
    <p:sldId id="27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8CDA2-6B70-4125-8820-DEA2C66E5801}" v="6" dt="2025-10-13T21:44:52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641" autoAdjust="0"/>
  </p:normalViewPr>
  <p:slideViewPr>
    <p:cSldViewPr snapToGrid="0" snapToObjects="1">
      <p:cViewPr varScale="1">
        <p:scale>
          <a:sx n="23" d="100"/>
          <a:sy n="23" d="100"/>
        </p:scale>
        <p:origin x="12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." userId="343f90c4f6b37f96" providerId="LiveId" clId="{E30CD988-A0B1-4E4C-A1B0-62285E2F11E0}"/>
    <pc:docChg chg="undo custSel modSld">
      <pc:chgData name="Tushar ." userId="343f90c4f6b37f96" providerId="LiveId" clId="{E30CD988-A0B1-4E4C-A1B0-62285E2F11E0}" dt="2025-10-13T23:09:59.166" v="82" actId="1076"/>
      <pc:docMkLst>
        <pc:docMk/>
      </pc:docMkLst>
      <pc:sldChg chg="modSp mod">
        <pc:chgData name="Tushar ." userId="343f90c4f6b37f96" providerId="LiveId" clId="{E30CD988-A0B1-4E4C-A1B0-62285E2F11E0}" dt="2025-10-13T23:09:59.166" v="82" actId="1076"/>
        <pc:sldMkLst>
          <pc:docMk/>
          <pc:sldMk cId="0" sldId="256"/>
        </pc:sldMkLst>
        <pc:picChg chg="mod">
          <ac:chgData name="Tushar ." userId="343f90c4f6b37f96" providerId="LiveId" clId="{E30CD988-A0B1-4E4C-A1B0-62285E2F11E0}" dt="2025-10-13T23:09:59.166" v="82" actId="1076"/>
          <ac:picMkLst>
            <pc:docMk/>
            <pc:sldMk cId="0" sldId="256"/>
            <ac:picMk id="5" creationId="{AF5E8F7E-3B3B-2DCB-6929-7AB5DAF89B70}"/>
          </ac:picMkLst>
        </pc:picChg>
      </pc:sldChg>
      <pc:sldChg chg="modSp mod">
        <pc:chgData name="Tushar ." userId="343f90c4f6b37f96" providerId="LiveId" clId="{E30CD988-A0B1-4E4C-A1B0-62285E2F11E0}" dt="2025-10-13T22:48:31.468" v="81" actId="20577"/>
        <pc:sldMkLst>
          <pc:docMk/>
          <pc:sldMk cId="0" sldId="262"/>
        </pc:sldMkLst>
        <pc:spChg chg="mod">
          <ac:chgData name="Tushar ." userId="343f90c4f6b37f96" providerId="LiveId" clId="{E30CD988-A0B1-4E4C-A1B0-62285E2F11E0}" dt="2025-10-13T22:48:31.468" v="81" actId="20577"/>
          <ac:spMkLst>
            <pc:docMk/>
            <pc:sldMk cId="0" sldId="262"/>
            <ac:spMk id="3" creationId="{00000000-0000-0000-0000-000000000000}"/>
          </ac:spMkLst>
        </pc:spChg>
      </pc:sldChg>
      <pc:sldChg chg="addSp delSp modSp mod">
        <pc:chgData name="Tushar ." userId="343f90c4f6b37f96" providerId="LiveId" clId="{E30CD988-A0B1-4E4C-A1B0-62285E2F11E0}" dt="2025-10-13T21:45:09.938" v="73" actId="5793"/>
        <pc:sldMkLst>
          <pc:docMk/>
          <pc:sldMk cId="0" sldId="265"/>
        </pc:sldMkLst>
        <pc:spChg chg="mod">
          <ac:chgData name="Tushar ." userId="343f90c4f6b37f96" providerId="LiveId" clId="{E30CD988-A0B1-4E4C-A1B0-62285E2F11E0}" dt="2025-10-13T21:45:09.938" v="73" actId="5793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Tushar ." userId="343f90c4f6b37f96" providerId="LiveId" clId="{E30CD988-A0B1-4E4C-A1B0-62285E2F11E0}" dt="2025-10-13T21:44:51.611" v="64" actId="767"/>
          <ac:spMkLst>
            <pc:docMk/>
            <pc:sldMk cId="0" sldId="265"/>
            <ac:spMk id="7" creationId="{597D07DA-5123-F1FB-6A63-FEC03A665E35}"/>
          </ac:spMkLst>
        </pc:spChg>
        <pc:picChg chg="del">
          <ac:chgData name="Tushar ." userId="343f90c4f6b37f96" providerId="LiveId" clId="{E30CD988-A0B1-4E4C-A1B0-62285E2F11E0}" dt="2025-10-13T21:44:20.327" v="54" actId="478"/>
          <ac:picMkLst>
            <pc:docMk/>
            <pc:sldMk cId="0" sldId="265"/>
            <ac:picMk id="5" creationId="{FA6AFDBD-0ECA-0E7D-9E71-8AED9D222637}"/>
          </ac:picMkLst>
        </pc:picChg>
        <pc:picChg chg="add mod">
          <ac:chgData name="Tushar ." userId="343f90c4f6b37f96" providerId="LiveId" clId="{E30CD988-A0B1-4E4C-A1B0-62285E2F11E0}" dt="2025-10-13T21:44:55.229" v="65" actId="1076"/>
          <ac:picMkLst>
            <pc:docMk/>
            <pc:sldMk cId="0" sldId="265"/>
            <ac:picMk id="6" creationId="{BBEC06FC-03BF-CFE0-49E8-62AC394DECEE}"/>
          </ac:picMkLst>
        </pc:picChg>
      </pc:sldChg>
      <pc:sldChg chg="modSp">
        <pc:chgData name="Tushar ." userId="343f90c4f6b37f96" providerId="LiveId" clId="{E30CD988-A0B1-4E4C-A1B0-62285E2F11E0}" dt="2025-10-13T20:38:33.197" v="5"/>
        <pc:sldMkLst>
          <pc:docMk/>
          <pc:sldMk cId="950436376" sldId="272"/>
        </pc:sldMkLst>
        <pc:spChg chg="mod">
          <ac:chgData name="Tushar ." userId="343f90c4f6b37f96" providerId="LiveId" clId="{E30CD988-A0B1-4E4C-A1B0-62285E2F11E0}" dt="2025-10-13T20:38:33.197" v="5"/>
          <ac:spMkLst>
            <pc:docMk/>
            <pc:sldMk cId="950436376" sldId="272"/>
            <ac:spMk id="2" creationId="{D74A9748-054E-F4C3-1C47-F934FE43AB15}"/>
          </ac:spMkLst>
        </pc:spChg>
      </pc:sldChg>
      <pc:sldChg chg="modSp mod">
        <pc:chgData name="Tushar ." userId="343f90c4f6b37f96" providerId="LiveId" clId="{E30CD988-A0B1-4E4C-A1B0-62285E2F11E0}" dt="2025-10-13T20:37:55.522" v="4" actId="20577"/>
        <pc:sldMkLst>
          <pc:docMk/>
          <pc:sldMk cId="3389047363" sldId="274"/>
        </pc:sldMkLst>
        <pc:spChg chg="mod">
          <ac:chgData name="Tushar ." userId="343f90c4f6b37f96" providerId="LiveId" clId="{E30CD988-A0B1-4E4C-A1B0-62285E2F11E0}" dt="2025-10-13T20:37:55.522" v="4" actId="20577"/>
          <ac:spMkLst>
            <pc:docMk/>
            <pc:sldMk cId="3389047363" sldId="274"/>
            <ac:spMk id="6" creationId="{782BC00F-E021-F303-AB3C-E6A8120FFB68}"/>
          </ac:spMkLst>
        </pc:spChg>
      </pc:sldChg>
      <pc:sldChg chg="modSp mod">
        <pc:chgData name="Tushar ." userId="343f90c4f6b37f96" providerId="LiveId" clId="{E30CD988-A0B1-4E4C-A1B0-62285E2F11E0}" dt="2025-10-13T20:59:55.659" v="36" actId="20577"/>
        <pc:sldMkLst>
          <pc:docMk/>
          <pc:sldMk cId="3356849162" sldId="275"/>
        </pc:sldMkLst>
        <pc:spChg chg="mod">
          <ac:chgData name="Tushar ." userId="343f90c4f6b37f96" providerId="LiveId" clId="{E30CD988-A0B1-4E4C-A1B0-62285E2F11E0}" dt="2025-10-13T20:59:55.659" v="36" actId="20577"/>
          <ac:spMkLst>
            <pc:docMk/>
            <pc:sldMk cId="3356849162" sldId="275"/>
            <ac:spMk id="7" creationId="{F0E50DED-93FA-86E3-2606-1D5CCFFC3121}"/>
          </ac:spMkLst>
        </pc:spChg>
      </pc:sldChg>
      <pc:sldChg chg="modSp mod">
        <pc:chgData name="Tushar ." userId="343f90c4f6b37f96" providerId="LiveId" clId="{E30CD988-A0B1-4E4C-A1B0-62285E2F11E0}" dt="2025-10-13T21:11:33.122" v="51" actId="403"/>
        <pc:sldMkLst>
          <pc:docMk/>
          <pc:sldMk cId="30089344" sldId="290"/>
        </pc:sldMkLst>
        <pc:spChg chg="mod">
          <ac:chgData name="Tushar ." userId="343f90c4f6b37f96" providerId="LiveId" clId="{E30CD988-A0B1-4E4C-A1B0-62285E2F11E0}" dt="2025-10-13T21:08:21.539" v="44" actId="108"/>
          <ac:spMkLst>
            <pc:docMk/>
            <pc:sldMk cId="30089344" sldId="290"/>
            <ac:spMk id="2" creationId="{58EDC19E-4B05-3372-73FE-7F14B3B1BDDC}"/>
          </ac:spMkLst>
        </pc:spChg>
        <pc:spChg chg="mod">
          <ac:chgData name="Tushar ." userId="343f90c4f6b37f96" providerId="LiveId" clId="{E30CD988-A0B1-4E4C-A1B0-62285E2F11E0}" dt="2025-10-13T21:11:33.122" v="51" actId="403"/>
          <ac:spMkLst>
            <pc:docMk/>
            <pc:sldMk cId="30089344" sldId="290"/>
            <ac:spMk id="7" creationId="{150B26C5-41FC-2B5E-54DF-13BC2BC4D20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768C1-5286-4C68-B79C-A168AC8BA3C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8A1E60-835B-4218-A05D-8397215B791C}">
      <dgm:prSet/>
      <dgm:spPr/>
      <dgm:t>
        <a:bodyPr/>
        <a:lstStyle/>
        <a:p>
          <a:r>
            <a:rPr lang="en-US"/>
            <a:t>Goal</a:t>
          </a:r>
        </a:p>
      </dgm:t>
    </dgm:pt>
    <dgm:pt modelId="{327AE8ED-D348-4E22-84CD-8F2B4DF7D49C}" type="parTrans" cxnId="{5A9F864A-562A-4D7C-AD43-AA36CA89149A}">
      <dgm:prSet/>
      <dgm:spPr/>
      <dgm:t>
        <a:bodyPr/>
        <a:lstStyle/>
        <a:p>
          <a:endParaRPr lang="en-US"/>
        </a:p>
      </dgm:t>
    </dgm:pt>
    <dgm:pt modelId="{0ABCE694-0BAE-4B78-B633-5B70599B1166}" type="sibTrans" cxnId="{5A9F864A-562A-4D7C-AD43-AA36CA89149A}">
      <dgm:prSet/>
      <dgm:spPr/>
      <dgm:t>
        <a:bodyPr/>
        <a:lstStyle/>
        <a:p>
          <a:endParaRPr lang="en-US"/>
        </a:p>
      </dgm:t>
    </dgm:pt>
    <dgm:pt modelId="{F038A29D-B681-44A2-9E57-0C23FA94122B}">
      <dgm:prSet/>
      <dgm:spPr/>
      <dgm:t>
        <a:bodyPr/>
        <a:lstStyle/>
        <a:p>
          <a:r>
            <a:rPr lang="en-US"/>
            <a:t>Goal: Equip AI policymakers with actionable insights by examining global sentiment toward LLMs.</a:t>
          </a:r>
        </a:p>
      </dgm:t>
    </dgm:pt>
    <dgm:pt modelId="{94320BD7-21E7-446F-8E58-203966BAA318}" type="parTrans" cxnId="{73E22F84-A683-4A03-9EE4-FD3AC23D9039}">
      <dgm:prSet/>
      <dgm:spPr/>
      <dgm:t>
        <a:bodyPr/>
        <a:lstStyle/>
        <a:p>
          <a:endParaRPr lang="en-US"/>
        </a:p>
      </dgm:t>
    </dgm:pt>
    <dgm:pt modelId="{E21E4C62-C518-4AE9-A444-9904A6C8E3A2}" type="sibTrans" cxnId="{73E22F84-A683-4A03-9EE4-FD3AC23D9039}">
      <dgm:prSet/>
      <dgm:spPr/>
      <dgm:t>
        <a:bodyPr/>
        <a:lstStyle/>
        <a:p>
          <a:endParaRPr lang="en-US"/>
        </a:p>
      </dgm:t>
    </dgm:pt>
    <dgm:pt modelId="{B3C35E0C-E5BA-4A22-9520-9C465B680E40}">
      <dgm:prSet/>
      <dgm:spPr/>
      <dgm:t>
        <a:bodyPr/>
        <a:lstStyle/>
        <a:p>
          <a:r>
            <a:rPr lang="en-US"/>
            <a:t>Visualize</a:t>
          </a:r>
        </a:p>
      </dgm:t>
    </dgm:pt>
    <dgm:pt modelId="{234ADEB2-0131-48FF-B9E1-3F1F48DA008F}" type="parTrans" cxnId="{7747B8E5-6CA4-486F-ACD3-2350DAF57CBB}">
      <dgm:prSet/>
      <dgm:spPr/>
      <dgm:t>
        <a:bodyPr/>
        <a:lstStyle/>
        <a:p>
          <a:endParaRPr lang="en-US"/>
        </a:p>
      </dgm:t>
    </dgm:pt>
    <dgm:pt modelId="{9F016261-F1FB-43FB-948E-7D7ADA765A68}" type="sibTrans" cxnId="{7747B8E5-6CA4-486F-ACD3-2350DAF57CBB}">
      <dgm:prSet/>
      <dgm:spPr/>
      <dgm:t>
        <a:bodyPr/>
        <a:lstStyle/>
        <a:p>
          <a:endParaRPr lang="en-US"/>
        </a:p>
      </dgm:t>
    </dgm:pt>
    <dgm:pt modelId="{3FF3A8BB-A65B-49C4-8801-BB68DA11F482}">
      <dgm:prSet/>
      <dgm:spPr/>
      <dgm:t>
        <a:bodyPr/>
        <a:lstStyle/>
        <a:p>
          <a:r>
            <a:rPr lang="en-US"/>
            <a:t>Visualize sentiment trends across regions.</a:t>
          </a:r>
        </a:p>
      </dgm:t>
    </dgm:pt>
    <dgm:pt modelId="{633E3CC9-58B4-4461-8D17-DE906B16ED4A}" type="parTrans" cxnId="{5E731F55-5BBB-4977-AEA1-22E6766D1495}">
      <dgm:prSet/>
      <dgm:spPr/>
      <dgm:t>
        <a:bodyPr/>
        <a:lstStyle/>
        <a:p>
          <a:endParaRPr lang="en-US"/>
        </a:p>
      </dgm:t>
    </dgm:pt>
    <dgm:pt modelId="{D102D1D6-A7EC-494E-8612-2E7D4F6C56CD}" type="sibTrans" cxnId="{5E731F55-5BBB-4977-AEA1-22E6766D1495}">
      <dgm:prSet/>
      <dgm:spPr/>
      <dgm:t>
        <a:bodyPr/>
        <a:lstStyle/>
        <a:p>
          <a:endParaRPr lang="en-US"/>
        </a:p>
      </dgm:t>
    </dgm:pt>
    <dgm:pt modelId="{EFD14A4A-FCF3-4507-B1AC-9C4FB38C74CB}">
      <dgm:prSet/>
      <dgm:spPr/>
      <dgm:t>
        <a:bodyPr/>
        <a:lstStyle/>
        <a:p>
          <a:r>
            <a:rPr lang="en-US"/>
            <a:t>Identify</a:t>
          </a:r>
        </a:p>
      </dgm:t>
    </dgm:pt>
    <dgm:pt modelId="{98930367-2B3A-4371-9C9D-F4BE984D585C}" type="parTrans" cxnId="{0878B26E-5F9B-4185-8FCD-4D9138A6EAD7}">
      <dgm:prSet/>
      <dgm:spPr/>
      <dgm:t>
        <a:bodyPr/>
        <a:lstStyle/>
        <a:p>
          <a:endParaRPr lang="en-US"/>
        </a:p>
      </dgm:t>
    </dgm:pt>
    <dgm:pt modelId="{2CE9D90F-33BB-4C5A-BB8F-C4D8370A0E24}" type="sibTrans" cxnId="{0878B26E-5F9B-4185-8FCD-4D9138A6EAD7}">
      <dgm:prSet/>
      <dgm:spPr/>
      <dgm:t>
        <a:bodyPr/>
        <a:lstStyle/>
        <a:p>
          <a:endParaRPr lang="en-US"/>
        </a:p>
      </dgm:t>
    </dgm:pt>
    <dgm:pt modelId="{089B5722-D6D5-455B-8298-F29246670B78}">
      <dgm:prSet/>
      <dgm:spPr/>
      <dgm:t>
        <a:bodyPr/>
        <a:lstStyle/>
        <a:p>
          <a:r>
            <a:rPr lang="en-US"/>
            <a:t>Identify emerging narratives and issues.</a:t>
          </a:r>
        </a:p>
      </dgm:t>
    </dgm:pt>
    <dgm:pt modelId="{2161028E-DB45-4881-9430-4D6A2118F88D}" type="parTrans" cxnId="{1268593F-0FFB-4685-B8E4-1DBBA3952CC0}">
      <dgm:prSet/>
      <dgm:spPr/>
      <dgm:t>
        <a:bodyPr/>
        <a:lstStyle/>
        <a:p>
          <a:endParaRPr lang="en-US"/>
        </a:p>
      </dgm:t>
    </dgm:pt>
    <dgm:pt modelId="{AEFC484A-4772-4D4C-A514-5D5D0FC869B3}" type="sibTrans" cxnId="{1268593F-0FFB-4685-B8E4-1DBBA3952CC0}">
      <dgm:prSet/>
      <dgm:spPr/>
      <dgm:t>
        <a:bodyPr/>
        <a:lstStyle/>
        <a:p>
          <a:endParaRPr lang="en-US"/>
        </a:p>
      </dgm:t>
    </dgm:pt>
    <dgm:pt modelId="{0F77BECA-7A4A-4E5C-B4DF-E38F7A18DFF5}">
      <dgm:prSet/>
      <dgm:spPr/>
      <dgm:t>
        <a:bodyPr/>
        <a:lstStyle/>
        <a:p>
          <a:r>
            <a:rPr lang="en-US"/>
            <a:t>Establish</a:t>
          </a:r>
        </a:p>
      </dgm:t>
    </dgm:pt>
    <dgm:pt modelId="{8560A5DF-BA61-40B7-9C99-5DE87840A11F}" type="parTrans" cxnId="{438B9A99-1ED4-4291-8BE0-7E07890B2557}">
      <dgm:prSet/>
      <dgm:spPr/>
      <dgm:t>
        <a:bodyPr/>
        <a:lstStyle/>
        <a:p>
          <a:endParaRPr lang="en-US"/>
        </a:p>
      </dgm:t>
    </dgm:pt>
    <dgm:pt modelId="{042ECAB6-60E6-4C5C-8F88-0817ACAD46A3}" type="sibTrans" cxnId="{438B9A99-1ED4-4291-8BE0-7E07890B2557}">
      <dgm:prSet/>
      <dgm:spPr/>
      <dgm:t>
        <a:bodyPr/>
        <a:lstStyle/>
        <a:p>
          <a:endParaRPr lang="en-US"/>
        </a:p>
      </dgm:t>
    </dgm:pt>
    <dgm:pt modelId="{B2F1735D-B574-4873-A9E9-82C2366E1AF5}">
      <dgm:prSet/>
      <dgm:spPr/>
      <dgm:t>
        <a:bodyPr/>
        <a:lstStyle/>
        <a:p>
          <a:r>
            <a:rPr lang="en-US"/>
            <a:t>Establish alert systems when negative sentiment exceeds thresholds.</a:t>
          </a:r>
        </a:p>
      </dgm:t>
    </dgm:pt>
    <dgm:pt modelId="{7E76695E-2864-4429-AD6A-0F94157BD076}" type="parTrans" cxnId="{4BBF27B0-8F42-4CA6-911E-F92628903987}">
      <dgm:prSet/>
      <dgm:spPr/>
      <dgm:t>
        <a:bodyPr/>
        <a:lstStyle/>
        <a:p>
          <a:endParaRPr lang="en-US"/>
        </a:p>
      </dgm:t>
    </dgm:pt>
    <dgm:pt modelId="{CE9D7838-9354-42DD-B62D-F5581BDFC59C}" type="sibTrans" cxnId="{4BBF27B0-8F42-4CA6-911E-F92628903987}">
      <dgm:prSet/>
      <dgm:spPr/>
      <dgm:t>
        <a:bodyPr/>
        <a:lstStyle/>
        <a:p>
          <a:endParaRPr lang="en-US"/>
        </a:p>
      </dgm:t>
    </dgm:pt>
    <dgm:pt modelId="{86217CE7-A160-4951-A13D-96946E910121}" type="pres">
      <dgm:prSet presAssocID="{EA8768C1-5286-4C68-B79C-A168AC8BA3C8}" presName="Name0" presStyleCnt="0">
        <dgm:presLayoutVars>
          <dgm:dir/>
          <dgm:animLvl val="lvl"/>
          <dgm:resizeHandles val="exact"/>
        </dgm:presLayoutVars>
      </dgm:prSet>
      <dgm:spPr/>
    </dgm:pt>
    <dgm:pt modelId="{4810667B-B185-4FFE-BD1E-289ECEB2B5AC}" type="pres">
      <dgm:prSet presAssocID="{CC8A1E60-835B-4218-A05D-8397215B791C}" presName="linNode" presStyleCnt="0"/>
      <dgm:spPr/>
    </dgm:pt>
    <dgm:pt modelId="{39291B12-E773-49EB-9053-658824F1D7D8}" type="pres">
      <dgm:prSet presAssocID="{CC8A1E60-835B-4218-A05D-8397215B791C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52B6F17B-B795-49E7-AE4B-339584DD5E59}" type="pres">
      <dgm:prSet presAssocID="{CC8A1E60-835B-4218-A05D-8397215B791C}" presName="descendantText" presStyleLbl="alignAccFollowNode1" presStyleIdx="0" presStyleCnt="4">
        <dgm:presLayoutVars>
          <dgm:bulletEnabled/>
        </dgm:presLayoutVars>
      </dgm:prSet>
      <dgm:spPr/>
    </dgm:pt>
    <dgm:pt modelId="{80D7D118-3D44-4C3C-8AC1-64F2C7F9ED6A}" type="pres">
      <dgm:prSet presAssocID="{0ABCE694-0BAE-4B78-B633-5B70599B1166}" presName="sp" presStyleCnt="0"/>
      <dgm:spPr/>
    </dgm:pt>
    <dgm:pt modelId="{6D6F45DE-6084-4C6C-88E6-C14C669DB49D}" type="pres">
      <dgm:prSet presAssocID="{B3C35E0C-E5BA-4A22-9520-9C465B680E40}" presName="linNode" presStyleCnt="0"/>
      <dgm:spPr/>
    </dgm:pt>
    <dgm:pt modelId="{0EFC9F2A-D0E0-4872-88C8-391B7A93773C}" type="pres">
      <dgm:prSet presAssocID="{B3C35E0C-E5BA-4A22-9520-9C465B680E40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B01B677A-3432-4C02-BD51-D0BAF9B2AC0F}" type="pres">
      <dgm:prSet presAssocID="{B3C35E0C-E5BA-4A22-9520-9C465B680E40}" presName="descendantText" presStyleLbl="alignAccFollowNode1" presStyleIdx="1" presStyleCnt="4">
        <dgm:presLayoutVars>
          <dgm:bulletEnabled/>
        </dgm:presLayoutVars>
      </dgm:prSet>
      <dgm:spPr/>
    </dgm:pt>
    <dgm:pt modelId="{93119622-BE9B-4EE5-8A54-CF4A9CF525F3}" type="pres">
      <dgm:prSet presAssocID="{9F016261-F1FB-43FB-948E-7D7ADA765A68}" presName="sp" presStyleCnt="0"/>
      <dgm:spPr/>
    </dgm:pt>
    <dgm:pt modelId="{A186E64A-F4DC-4337-A463-6D5F3EF6E82C}" type="pres">
      <dgm:prSet presAssocID="{EFD14A4A-FCF3-4507-B1AC-9C4FB38C74CB}" presName="linNode" presStyleCnt="0"/>
      <dgm:spPr/>
    </dgm:pt>
    <dgm:pt modelId="{4B2DED80-2507-406D-B455-42363F3F87E9}" type="pres">
      <dgm:prSet presAssocID="{EFD14A4A-FCF3-4507-B1AC-9C4FB38C74CB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E388AAD-1CF9-4B97-823D-723E3482A3FE}" type="pres">
      <dgm:prSet presAssocID="{EFD14A4A-FCF3-4507-B1AC-9C4FB38C74CB}" presName="descendantText" presStyleLbl="alignAccFollowNode1" presStyleIdx="2" presStyleCnt="4">
        <dgm:presLayoutVars>
          <dgm:bulletEnabled/>
        </dgm:presLayoutVars>
      </dgm:prSet>
      <dgm:spPr/>
    </dgm:pt>
    <dgm:pt modelId="{B14BD1A3-886D-4A41-AC35-FFD622C064A8}" type="pres">
      <dgm:prSet presAssocID="{2CE9D90F-33BB-4C5A-BB8F-C4D8370A0E24}" presName="sp" presStyleCnt="0"/>
      <dgm:spPr/>
    </dgm:pt>
    <dgm:pt modelId="{BA28D9BD-8274-4466-B676-70927FF33D11}" type="pres">
      <dgm:prSet presAssocID="{0F77BECA-7A4A-4E5C-B4DF-E38F7A18DFF5}" presName="linNode" presStyleCnt="0"/>
      <dgm:spPr/>
    </dgm:pt>
    <dgm:pt modelId="{D64B3185-539A-47A3-A718-B90E5C81091E}" type="pres">
      <dgm:prSet presAssocID="{0F77BECA-7A4A-4E5C-B4DF-E38F7A18DFF5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5974F0-751B-4BC8-B7C7-F1F189CB2902}" type="pres">
      <dgm:prSet presAssocID="{0F77BECA-7A4A-4E5C-B4DF-E38F7A18DFF5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CFE0E619-2E34-46CF-BE12-13F8A7931FDB}" type="presOf" srcId="{EFD14A4A-FCF3-4507-B1AC-9C4FB38C74CB}" destId="{4B2DED80-2507-406D-B455-42363F3F87E9}" srcOrd="0" destOrd="0" presId="urn:microsoft.com/office/officeart/2016/7/layout/VerticalSolidActionList"/>
    <dgm:cxn modelId="{1268593F-0FFB-4685-B8E4-1DBBA3952CC0}" srcId="{EFD14A4A-FCF3-4507-B1AC-9C4FB38C74CB}" destId="{089B5722-D6D5-455B-8298-F29246670B78}" srcOrd="0" destOrd="0" parTransId="{2161028E-DB45-4881-9430-4D6A2118F88D}" sibTransId="{AEFC484A-4772-4D4C-A514-5D5D0FC869B3}"/>
    <dgm:cxn modelId="{5A9F864A-562A-4D7C-AD43-AA36CA89149A}" srcId="{EA8768C1-5286-4C68-B79C-A168AC8BA3C8}" destId="{CC8A1E60-835B-4218-A05D-8397215B791C}" srcOrd="0" destOrd="0" parTransId="{327AE8ED-D348-4E22-84CD-8F2B4DF7D49C}" sibTransId="{0ABCE694-0BAE-4B78-B633-5B70599B1166}"/>
    <dgm:cxn modelId="{0878B26E-5F9B-4185-8FCD-4D9138A6EAD7}" srcId="{EA8768C1-5286-4C68-B79C-A168AC8BA3C8}" destId="{EFD14A4A-FCF3-4507-B1AC-9C4FB38C74CB}" srcOrd="2" destOrd="0" parTransId="{98930367-2B3A-4371-9C9D-F4BE984D585C}" sibTransId="{2CE9D90F-33BB-4C5A-BB8F-C4D8370A0E24}"/>
    <dgm:cxn modelId="{CCC43C50-A144-4DFC-BAE3-C90C1CC9D7B5}" type="presOf" srcId="{0F77BECA-7A4A-4E5C-B4DF-E38F7A18DFF5}" destId="{D64B3185-539A-47A3-A718-B90E5C81091E}" srcOrd="0" destOrd="0" presId="urn:microsoft.com/office/officeart/2016/7/layout/VerticalSolidActionList"/>
    <dgm:cxn modelId="{75B22073-3277-4098-A42C-FE716EEAE137}" type="presOf" srcId="{B2F1735D-B574-4873-A9E9-82C2366E1AF5}" destId="{DA5974F0-751B-4BC8-B7C7-F1F189CB2902}" srcOrd="0" destOrd="0" presId="urn:microsoft.com/office/officeart/2016/7/layout/VerticalSolidActionList"/>
    <dgm:cxn modelId="{5E731F55-5BBB-4977-AEA1-22E6766D1495}" srcId="{B3C35E0C-E5BA-4A22-9520-9C465B680E40}" destId="{3FF3A8BB-A65B-49C4-8801-BB68DA11F482}" srcOrd="0" destOrd="0" parTransId="{633E3CC9-58B4-4461-8D17-DE906B16ED4A}" sibTransId="{D102D1D6-A7EC-494E-8612-2E7D4F6C56CD}"/>
    <dgm:cxn modelId="{73E22F84-A683-4A03-9EE4-FD3AC23D9039}" srcId="{CC8A1E60-835B-4218-A05D-8397215B791C}" destId="{F038A29D-B681-44A2-9E57-0C23FA94122B}" srcOrd="0" destOrd="0" parTransId="{94320BD7-21E7-446F-8E58-203966BAA318}" sibTransId="{E21E4C62-C518-4AE9-A444-9904A6C8E3A2}"/>
    <dgm:cxn modelId="{C6B80D8E-1967-48E6-ACBE-E85C49C015C5}" type="presOf" srcId="{B3C35E0C-E5BA-4A22-9520-9C465B680E40}" destId="{0EFC9F2A-D0E0-4872-88C8-391B7A93773C}" srcOrd="0" destOrd="0" presId="urn:microsoft.com/office/officeart/2016/7/layout/VerticalSolidActionList"/>
    <dgm:cxn modelId="{438B9A99-1ED4-4291-8BE0-7E07890B2557}" srcId="{EA8768C1-5286-4C68-B79C-A168AC8BA3C8}" destId="{0F77BECA-7A4A-4E5C-B4DF-E38F7A18DFF5}" srcOrd="3" destOrd="0" parTransId="{8560A5DF-BA61-40B7-9C99-5DE87840A11F}" sibTransId="{042ECAB6-60E6-4C5C-8F88-0817ACAD46A3}"/>
    <dgm:cxn modelId="{B3185BA6-81E8-43D5-B775-EA746645B1CD}" type="presOf" srcId="{3FF3A8BB-A65B-49C4-8801-BB68DA11F482}" destId="{B01B677A-3432-4C02-BD51-D0BAF9B2AC0F}" srcOrd="0" destOrd="0" presId="urn:microsoft.com/office/officeart/2016/7/layout/VerticalSolidActionList"/>
    <dgm:cxn modelId="{4BBF27B0-8F42-4CA6-911E-F92628903987}" srcId="{0F77BECA-7A4A-4E5C-B4DF-E38F7A18DFF5}" destId="{B2F1735D-B574-4873-A9E9-82C2366E1AF5}" srcOrd="0" destOrd="0" parTransId="{7E76695E-2864-4429-AD6A-0F94157BD076}" sibTransId="{CE9D7838-9354-42DD-B62D-F5581BDFC59C}"/>
    <dgm:cxn modelId="{53896EB4-84BE-4EBD-9D5F-0CA126A1CB7F}" type="presOf" srcId="{089B5722-D6D5-455B-8298-F29246670B78}" destId="{EE388AAD-1CF9-4B97-823D-723E3482A3FE}" srcOrd="0" destOrd="0" presId="urn:microsoft.com/office/officeart/2016/7/layout/VerticalSolidActionList"/>
    <dgm:cxn modelId="{38C8D5CB-73DC-4EBF-839B-1B4C8B033D88}" type="presOf" srcId="{F038A29D-B681-44A2-9E57-0C23FA94122B}" destId="{52B6F17B-B795-49E7-AE4B-339584DD5E59}" srcOrd="0" destOrd="0" presId="urn:microsoft.com/office/officeart/2016/7/layout/VerticalSolidActionList"/>
    <dgm:cxn modelId="{FAF4E2D6-DBAA-48F0-A5BB-FA692200CA45}" type="presOf" srcId="{CC8A1E60-835B-4218-A05D-8397215B791C}" destId="{39291B12-E773-49EB-9053-658824F1D7D8}" srcOrd="0" destOrd="0" presId="urn:microsoft.com/office/officeart/2016/7/layout/VerticalSolidActionList"/>
    <dgm:cxn modelId="{7747B8E5-6CA4-486F-ACD3-2350DAF57CBB}" srcId="{EA8768C1-5286-4C68-B79C-A168AC8BA3C8}" destId="{B3C35E0C-E5BA-4A22-9520-9C465B680E40}" srcOrd="1" destOrd="0" parTransId="{234ADEB2-0131-48FF-B9E1-3F1F48DA008F}" sibTransId="{9F016261-F1FB-43FB-948E-7D7ADA765A68}"/>
    <dgm:cxn modelId="{90CB27EE-6F6B-409D-B928-B3D633D3C1EE}" type="presOf" srcId="{EA8768C1-5286-4C68-B79C-A168AC8BA3C8}" destId="{86217CE7-A160-4951-A13D-96946E910121}" srcOrd="0" destOrd="0" presId="urn:microsoft.com/office/officeart/2016/7/layout/VerticalSolidActionList"/>
    <dgm:cxn modelId="{77828020-6C91-4535-8D95-BD2F7D3D9F95}" type="presParOf" srcId="{86217CE7-A160-4951-A13D-96946E910121}" destId="{4810667B-B185-4FFE-BD1E-289ECEB2B5AC}" srcOrd="0" destOrd="0" presId="urn:microsoft.com/office/officeart/2016/7/layout/VerticalSolidActionList"/>
    <dgm:cxn modelId="{EBD80F7E-3382-463E-8372-DA8F65C05E71}" type="presParOf" srcId="{4810667B-B185-4FFE-BD1E-289ECEB2B5AC}" destId="{39291B12-E773-49EB-9053-658824F1D7D8}" srcOrd="0" destOrd="0" presId="urn:microsoft.com/office/officeart/2016/7/layout/VerticalSolidActionList"/>
    <dgm:cxn modelId="{8C88FB35-388C-4A94-803B-7DC837AB5931}" type="presParOf" srcId="{4810667B-B185-4FFE-BD1E-289ECEB2B5AC}" destId="{52B6F17B-B795-49E7-AE4B-339584DD5E59}" srcOrd="1" destOrd="0" presId="urn:microsoft.com/office/officeart/2016/7/layout/VerticalSolidActionList"/>
    <dgm:cxn modelId="{73F0FF16-11EE-44C5-86EF-8C88A69F62A4}" type="presParOf" srcId="{86217CE7-A160-4951-A13D-96946E910121}" destId="{80D7D118-3D44-4C3C-8AC1-64F2C7F9ED6A}" srcOrd="1" destOrd="0" presId="urn:microsoft.com/office/officeart/2016/7/layout/VerticalSolidActionList"/>
    <dgm:cxn modelId="{E089822C-933F-4379-9291-C85D4CDDF28A}" type="presParOf" srcId="{86217CE7-A160-4951-A13D-96946E910121}" destId="{6D6F45DE-6084-4C6C-88E6-C14C669DB49D}" srcOrd="2" destOrd="0" presId="urn:microsoft.com/office/officeart/2016/7/layout/VerticalSolidActionList"/>
    <dgm:cxn modelId="{2E5A9127-073B-4B5B-B0FB-02A5714036F9}" type="presParOf" srcId="{6D6F45DE-6084-4C6C-88E6-C14C669DB49D}" destId="{0EFC9F2A-D0E0-4872-88C8-391B7A93773C}" srcOrd="0" destOrd="0" presId="urn:microsoft.com/office/officeart/2016/7/layout/VerticalSolidActionList"/>
    <dgm:cxn modelId="{F2EA8276-8017-495D-A2B4-02028BB29DA7}" type="presParOf" srcId="{6D6F45DE-6084-4C6C-88E6-C14C669DB49D}" destId="{B01B677A-3432-4C02-BD51-D0BAF9B2AC0F}" srcOrd="1" destOrd="0" presId="urn:microsoft.com/office/officeart/2016/7/layout/VerticalSolidActionList"/>
    <dgm:cxn modelId="{47203E93-03C2-4036-B919-1E0E1E53EB21}" type="presParOf" srcId="{86217CE7-A160-4951-A13D-96946E910121}" destId="{93119622-BE9B-4EE5-8A54-CF4A9CF525F3}" srcOrd="3" destOrd="0" presId="urn:microsoft.com/office/officeart/2016/7/layout/VerticalSolidActionList"/>
    <dgm:cxn modelId="{2A72D8C0-D3CA-4C61-B170-C625A33AB13D}" type="presParOf" srcId="{86217CE7-A160-4951-A13D-96946E910121}" destId="{A186E64A-F4DC-4337-A463-6D5F3EF6E82C}" srcOrd="4" destOrd="0" presId="urn:microsoft.com/office/officeart/2016/7/layout/VerticalSolidActionList"/>
    <dgm:cxn modelId="{BFA665DE-650E-4895-9979-39DEF806144C}" type="presParOf" srcId="{A186E64A-F4DC-4337-A463-6D5F3EF6E82C}" destId="{4B2DED80-2507-406D-B455-42363F3F87E9}" srcOrd="0" destOrd="0" presId="urn:microsoft.com/office/officeart/2016/7/layout/VerticalSolidActionList"/>
    <dgm:cxn modelId="{9764D7DD-3AD6-4955-80FF-FD676C98FC08}" type="presParOf" srcId="{A186E64A-F4DC-4337-A463-6D5F3EF6E82C}" destId="{EE388AAD-1CF9-4B97-823D-723E3482A3FE}" srcOrd="1" destOrd="0" presId="urn:microsoft.com/office/officeart/2016/7/layout/VerticalSolidActionList"/>
    <dgm:cxn modelId="{D055C803-618C-4581-BA17-8165065317D7}" type="presParOf" srcId="{86217CE7-A160-4951-A13D-96946E910121}" destId="{B14BD1A3-886D-4A41-AC35-FFD622C064A8}" srcOrd="5" destOrd="0" presId="urn:microsoft.com/office/officeart/2016/7/layout/VerticalSolidActionList"/>
    <dgm:cxn modelId="{49439185-9847-4F3F-9A8D-8F04BCDFEABC}" type="presParOf" srcId="{86217CE7-A160-4951-A13D-96946E910121}" destId="{BA28D9BD-8274-4466-B676-70927FF33D11}" srcOrd="6" destOrd="0" presId="urn:microsoft.com/office/officeart/2016/7/layout/VerticalSolidActionList"/>
    <dgm:cxn modelId="{71B82D0A-B837-4F31-8B1C-A7E8232273D1}" type="presParOf" srcId="{BA28D9BD-8274-4466-B676-70927FF33D11}" destId="{D64B3185-539A-47A3-A718-B90E5C81091E}" srcOrd="0" destOrd="0" presId="urn:microsoft.com/office/officeart/2016/7/layout/VerticalSolidActionList"/>
    <dgm:cxn modelId="{24BB0AAF-86B6-4FE9-BB72-5525E439B9D5}" type="presParOf" srcId="{BA28D9BD-8274-4466-B676-70927FF33D11}" destId="{DA5974F0-751B-4BC8-B7C7-F1F189CB290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166DD-5B4A-4ADC-ACEC-F7C3EA61A57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153BCB-D666-4126-BCFE-8B660219C114}">
      <dgm:prSet/>
      <dgm:spPr/>
      <dgm:t>
        <a:bodyPr/>
        <a:lstStyle/>
        <a:p>
          <a:pPr>
            <a:defRPr cap="all"/>
          </a:pPr>
          <a:r>
            <a:rPr lang="en-US"/>
            <a:t>Understanding public sentiment is critical for responsible AI governance.</a:t>
          </a:r>
        </a:p>
      </dgm:t>
    </dgm:pt>
    <dgm:pt modelId="{DCE35A09-556F-444D-8BCD-AAAECECA170F}" type="parTrans" cxnId="{D9A8B5BB-2336-4291-A053-A8DBC9E1F0D0}">
      <dgm:prSet/>
      <dgm:spPr/>
      <dgm:t>
        <a:bodyPr/>
        <a:lstStyle/>
        <a:p>
          <a:endParaRPr lang="en-US"/>
        </a:p>
      </dgm:t>
    </dgm:pt>
    <dgm:pt modelId="{D82EEAEB-497F-41D8-B68C-6228C03C8735}" type="sibTrans" cxnId="{D9A8B5BB-2336-4291-A053-A8DBC9E1F0D0}">
      <dgm:prSet/>
      <dgm:spPr/>
      <dgm:t>
        <a:bodyPr/>
        <a:lstStyle/>
        <a:p>
          <a:endParaRPr lang="en-US"/>
        </a:p>
      </dgm:t>
    </dgm:pt>
    <dgm:pt modelId="{8BA6BE2E-7EF4-40A4-9390-19568D9DBA4B}">
      <dgm:prSet/>
      <dgm:spPr/>
      <dgm:t>
        <a:bodyPr/>
        <a:lstStyle/>
        <a:p>
          <a:pPr>
            <a:defRPr cap="all"/>
          </a:pPr>
          <a:r>
            <a:rPr lang="en-US"/>
            <a:t>Policymakers: Build region-specific AI ethics and safety frameworks.</a:t>
          </a:r>
        </a:p>
      </dgm:t>
    </dgm:pt>
    <dgm:pt modelId="{E920F5AA-98C6-4262-BE90-68110A3B0D31}" type="parTrans" cxnId="{9AD165C1-7841-4018-9F5E-00B2423EC637}">
      <dgm:prSet/>
      <dgm:spPr/>
      <dgm:t>
        <a:bodyPr/>
        <a:lstStyle/>
        <a:p>
          <a:endParaRPr lang="en-US"/>
        </a:p>
      </dgm:t>
    </dgm:pt>
    <dgm:pt modelId="{6C2BE1EF-E8A6-4AB1-92FC-CAD9FF60439B}" type="sibTrans" cxnId="{9AD165C1-7841-4018-9F5E-00B2423EC637}">
      <dgm:prSet/>
      <dgm:spPr/>
      <dgm:t>
        <a:bodyPr/>
        <a:lstStyle/>
        <a:p>
          <a:endParaRPr lang="en-US"/>
        </a:p>
      </dgm:t>
    </dgm:pt>
    <dgm:pt modelId="{765F00F6-C3F2-4128-95F5-13ED453B027D}">
      <dgm:prSet/>
      <dgm:spPr/>
      <dgm:t>
        <a:bodyPr/>
        <a:lstStyle/>
        <a:p>
          <a:pPr>
            <a:defRPr cap="all"/>
          </a:pPr>
          <a:r>
            <a:rPr lang="en-US"/>
            <a:t>Researchers: Track cross-cultural adoption and innovation patterns.</a:t>
          </a:r>
        </a:p>
      </dgm:t>
    </dgm:pt>
    <dgm:pt modelId="{1929B0D8-8C50-4DCE-983C-009638E25149}" type="parTrans" cxnId="{6F981426-A2F3-400B-9626-46281CCEC092}">
      <dgm:prSet/>
      <dgm:spPr/>
      <dgm:t>
        <a:bodyPr/>
        <a:lstStyle/>
        <a:p>
          <a:endParaRPr lang="en-US"/>
        </a:p>
      </dgm:t>
    </dgm:pt>
    <dgm:pt modelId="{849B4556-74F2-4897-ADA1-18156E0D667C}" type="sibTrans" cxnId="{6F981426-A2F3-400B-9626-46281CCEC092}">
      <dgm:prSet/>
      <dgm:spPr/>
      <dgm:t>
        <a:bodyPr/>
        <a:lstStyle/>
        <a:p>
          <a:endParaRPr lang="en-US"/>
        </a:p>
      </dgm:t>
    </dgm:pt>
    <dgm:pt modelId="{637A9BAC-73FC-4E24-B236-608B3BDA216D}">
      <dgm:prSet/>
      <dgm:spPr/>
      <dgm:t>
        <a:bodyPr/>
        <a:lstStyle/>
        <a:p>
          <a:pPr>
            <a:defRPr cap="all"/>
          </a:pPr>
          <a:r>
            <a:rPr lang="en-US"/>
            <a:t>Society: Encourage transparency and accountability.</a:t>
          </a:r>
        </a:p>
      </dgm:t>
    </dgm:pt>
    <dgm:pt modelId="{1710BE73-9BC3-4366-A4AB-837DAF9F3223}" type="parTrans" cxnId="{494BCCA0-94BA-4ED4-806A-BE3D086115C1}">
      <dgm:prSet/>
      <dgm:spPr/>
      <dgm:t>
        <a:bodyPr/>
        <a:lstStyle/>
        <a:p>
          <a:endParaRPr lang="en-US"/>
        </a:p>
      </dgm:t>
    </dgm:pt>
    <dgm:pt modelId="{D9A75E8A-D785-4855-A965-D8EB4324129E}" type="sibTrans" cxnId="{494BCCA0-94BA-4ED4-806A-BE3D086115C1}">
      <dgm:prSet/>
      <dgm:spPr/>
      <dgm:t>
        <a:bodyPr/>
        <a:lstStyle/>
        <a:p>
          <a:endParaRPr lang="en-US"/>
        </a:p>
      </dgm:t>
    </dgm:pt>
    <dgm:pt modelId="{C0226B73-412D-4D17-A1BE-9469649E9292}">
      <dgm:prSet/>
      <dgm:spPr/>
      <dgm:t>
        <a:bodyPr/>
        <a:lstStyle/>
        <a:p>
          <a:pPr>
            <a:defRPr cap="all"/>
          </a:pPr>
          <a:r>
            <a:rPr lang="en-US"/>
            <a:t>Healthcare: Detect and prevent AI-induced psychosis or distress.</a:t>
          </a:r>
        </a:p>
      </dgm:t>
    </dgm:pt>
    <dgm:pt modelId="{0FEE01AB-0461-463A-9EAC-3FBC6D77F120}" type="parTrans" cxnId="{62112836-538E-46BF-ACE3-65937D537772}">
      <dgm:prSet/>
      <dgm:spPr/>
      <dgm:t>
        <a:bodyPr/>
        <a:lstStyle/>
        <a:p>
          <a:endParaRPr lang="en-US"/>
        </a:p>
      </dgm:t>
    </dgm:pt>
    <dgm:pt modelId="{94C0A582-D51B-4682-A13D-9900E004117A}" type="sibTrans" cxnId="{62112836-538E-46BF-ACE3-65937D537772}">
      <dgm:prSet/>
      <dgm:spPr/>
      <dgm:t>
        <a:bodyPr/>
        <a:lstStyle/>
        <a:p>
          <a:endParaRPr lang="en-US"/>
        </a:p>
      </dgm:t>
    </dgm:pt>
    <dgm:pt modelId="{086C3E96-C41C-4E96-9A05-BE815C98C795}" type="pres">
      <dgm:prSet presAssocID="{A74166DD-5B4A-4ADC-ACEC-F7C3EA61A571}" presName="Name0" presStyleCnt="0">
        <dgm:presLayoutVars>
          <dgm:dir/>
          <dgm:resizeHandles val="exact"/>
        </dgm:presLayoutVars>
      </dgm:prSet>
      <dgm:spPr/>
    </dgm:pt>
    <dgm:pt modelId="{DFCDD051-C1D4-4A78-AC29-1E82A26D64CB}" type="pres">
      <dgm:prSet presAssocID="{10153BCB-D666-4126-BCFE-8B660219C114}" presName="node" presStyleLbl="node1" presStyleIdx="0" presStyleCnt="5">
        <dgm:presLayoutVars>
          <dgm:bulletEnabled val="1"/>
        </dgm:presLayoutVars>
      </dgm:prSet>
      <dgm:spPr/>
    </dgm:pt>
    <dgm:pt modelId="{68FBC5AB-3A72-4FF7-ACA9-1ED7EA61922F}" type="pres">
      <dgm:prSet presAssocID="{D82EEAEB-497F-41D8-B68C-6228C03C8735}" presName="sibTrans" presStyleLbl="sibTrans1D1" presStyleIdx="0" presStyleCnt="4"/>
      <dgm:spPr/>
    </dgm:pt>
    <dgm:pt modelId="{4879F829-6F41-46A4-850E-FC95DEE561FD}" type="pres">
      <dgm:prSet presAssocID="{D82EEAEB-497F-41D8-B68C-6228C03C8735}" presName="connectorText" presStyleLbl="sibTrans1D1" presStyleIdx="0" presStyleCnt="4"/>
      <dgm:spPr/>
    </dgm:pt>
    <dgm:pt modelId="{41D74B2F-E731-4002-8707-6D80D00F9203}" type="pres">
      <dgm:prSet presAssocID="{8BA6BE2E-7EF4-40A4-9390-19568D9DBA4B}" presName="node" presStyleLbl="node1" presStyleIdx="1" presStyleCnt="5">
        <dgm:presLayoutVars>
          <dgm:bulletEnabled val="1"/>
        </dgm:presLayoutVars>
      </dgm:prSet>
      <dgm:spPr/>
    </dgm:pt>
    <dgm:pt modelId="{D6864F64-9568-4D23-A796-C09B9AAB14EB}" type="pres">
      <dgm:prSet presAssocID="{6C2BE1EF-E8A6-4AB1-92FC-CAD9FF60439B}" presName="sibTrans" presStyleLbl="sibTrans1D1" presStyleIdx="1" presStyleCnt="4"/>
      <dgm:spPr/>
    </dgm:pt>
    <dgm:pt modelId="{B1B8856E-EF5F-408F-A99A-40D8AE2B2891}" type="pres">
      <dgm:prSet presAssocID="{6C2BE1EF-E8A6-4AB1-92FC-CAD9FF60439B}" presName="connectorText" presStyleLbl="sibTrans1D1" presStyleIdx="1" presStyleCnt="4"/>
      <dgm:spPr/>
    </dgm:pt>
    <dgm:pt modelId="{18E48E6A-7263-4CC8-B965-7063E8586BE3}" type="pres">
      <dgm:prSet presAssocID="{765F00F6-C3F2-4128-95F5-13ED453B027D}" presName="node" presStyleLbl="node1" presStyleIdx="2" presStyleCnt="5">
        <dgm:presLayoutVars>
          <dgm:bulletEnabled val="1"/>
        </dgm:presLayoutVars>
      </dgm:prSet>
      <dgm:spPr/>
    </dgm:pt>
    <dgm:pt modelId="{8D27A0DD-92C2-4019-AEF9-5C483A0C142E}" type="pres">
      <dgm:prSet presAssocID="{849B4556-74F2-4897-ADA1-18156E0D667C}" presName="sibTrans" presStyleLbl="sibTrans1D1" presStyleIdx="2" presStyleCnt="4"/>
      <dgm:spPr/>
    </dgm:pt>
    <dgm:pt modelId="{8657F0DD-22BE-440D-BCC6-F4056D96DFB4}" type="pres">
      <dgm:prSet presAssocID="{849B4556-74F2-4897-ADA1-18156E0D667C}" presName="connectorText" presStyleLbl="sibTrans1D1" presStyleIdx="2" presStyleCnt="4"/>
      <dgm:spPr/>
    </dgm:pt>
    <dgm:pt modelId="{A87174A9-2A53-476F-887C-D93F8EADA017}" type="pres">
      <dgm:prSet presAssocID="{637A9BAC-73FC-4E24-B236-608B3BDA216D}" presName="node" presStyleLbl="node1" presStyleIdx="3" presStyleCnt="5">
        <dgm:presLayoutVars>
          <dgm:bulletEnabled val="1"/>
        </dgm:presLayoutVars>
      </dgm:prSet>
      <dgm:spPr/>
    </dgm:pt>
    <dgm:pt modelId="{DF1E4BC3-6ABE-4C4F-A12A-4BE1CE40CC68}" type="pres">
      <dgm:prSet presAssocID="{D9A75E8A-D785-4855-A965-D8EB4324129E}" presName="sibTrans" presStyleLbl="sibTrans1D1" presStyleIdx="3" presStyleCnt="4"/>
      <dgm:spPr/>
    </dgm:pt>
    <dgm:pt modelId="{F8C15CE6-0955-41CD-BCD8-D7EA9D6CA7D0}" type="pres">
      <dgm:prSet presAssocID="{D9A75E8A-D785-4855-A965-D8EB4324129E}" presName="connectorText" presStyleLbl="sibTrans1D1" presStyleIdx="3" presStyleCnt="4"/>
      <dgm:spPr/>
    </dgm:pt>
    <dgm:pt modelId="{C0B49B68-6A49-4315-8659-E284D76144A0}" type="pres">
      <dgm:prSet presAssocID="{C0226B73-412D-4D17-A1BE-9469649E9292}" presName="node" presStyleLbl="node1" presStyleIdx="4" presStyleCnt="5">
        <dgm:presLayoutVars>
          <dgm:bulletEnabled val="1"/>
        </dgm:presLayoutVars>
      </dgm:prSet>
      <dgm:spPr/>
    </dgm:pt>
  </dgm:ptLst>
  <dgm:cxnLst>
    <dgm:cxn modelId="{85D69606-EBA7-4942-B81A-0151D0A92A7F}" type="presOf" srcId="{8BA6BE2E-7EF4-40A4-9390-19568D9DBA4B}" destId="{41D74B2F-E731-4002-8707-6D80D00F9203}" srcOrd="0" destOrd="0" presId="urn:microsoft.com/office/officeart/2016/7/layout/RepeatingBendingProcessNew"/>
    <dgm:cxn modelId="{4EE65A0A-A4D0-469B-AC55-F8FE4C4138F9}" type="presOf" srcId="{D82EEAEB-497F-41D8-B68C-6228C03C8735}" destId="{68FBC5AB-3A72-4FF7-ACA9-1ED7EA61922F}" srcOrd="0" destOrd="0" presId="urn:microsoft.com/office/officeart/2016/7/layout/RepeatingBendingProcessNew"/>
    <dgm:cxn modelId="{3D6FB41E-7656-4780-A9F0-D99E65953CFA}" type="presOf" srcId="{A74166DD-5B4A-4ADC-ACEC-F7C3EA61A571}" destId="{086C3E96-C41C-4E96-9A05-BE815C98C795}" srcOrd="0" destOrd="0" presId="urn:microsoft.com/office/officeart/2016/7/layout/RepeatingBendingProcessNew"/>
    <dgm:cxn modelId="{6F981426-A2F3-400B-9626-46281CCEC092}" srcId="{A74166DD-5B4A-4ADC-ACEC-F7C3EA61A571}" destId="{765F00F6-C3F2-4128-95F5-13ED453B027D}" srcOrd="2" destOrd="0" parTransId="{1929B0D8-8C50-4DCE-983C-009638E25149}" sibTransId="{849B4556-74F2-4897-ADA1-18156E0D667C}"/>
    <dgm:cxn modelId="{62112836-538E-46BF-ACE3-65937D537772}" srcId="{A74166DD-5B4A-4ADC-ACEC-F7C3EA61A571}" destId="{C0226B73-412D-4D17-A1BE-9469649E9292}" srcOrd="4" destOrd="0" parTransId="{0FEE01AB-0461-463A-9EAC-3FBC6D77F120}" sibTransId="{94C0A582-D51B-4682-A13D-9900E004117A}"/>
    <dgm:cxn modelId="{FAA1833C-77E2-4004-AC47-97B0077F1DAE}" type="presOf" srcId="{765F00F6-C3F2-4128-95F5-13ED453B027D}" destId="{18E48E6A-7263-4CC8-B965-7063E8586BE3}" srcOrd="0" destOrd="0" presId="urn:microsoft.com/office/officeart/2016/7/layout/RepeatingBendingProcessNew"/>
    <dgm:cxn modelId="{BF32464C-0579-4DC8-AA8A-0611C09DD30E}" type="presOf" srcId="{849B4556-74F2-4897-ADA1-18156E0D667C}" destId="{8657F0DD-22BE-440D-BCC6-F4056D96DFB4}" srcOrd="1" destOrd="0" presId="urn:microsoft.com/office/officeart/2016/7/layout/RepeatingBendingProcessNew"/>
    <dgm:cxn modelId="{CBEEC86D-1888-484F-A53C-3702D095B89F}" type="presOf" srcId="{849B4556-74F2-4897-ADA1-18156E0D667C}" destId="{8D27A0DD-92C2-4019-AEF9-5C483A0C142E}" srcOrd="0" destOrd="0" presId="urn:microsoft.com/office/officeart/2016/7/layout/RepeatingBendingProcessNew"/>
    <dgm:cxn modelId="{44D4F586-DEC9-42E5-A791-A559EBC3CC15}" type="presOf" srcId="{6C2BE1EF-E8A6-4AB1-92FC-CAD9FF60439B}" destId="{B1B8856E-EF5F-408F-A99A-40D8AE2B2891}" srcOrd="1" destOrd="0" presId="urn:microsoft.com/office/officeart/2016/7/layout/RepeatingBendingProcessNew"/>
    <dgm:cxn modelId="{AA938D91-09AC-4228-AC3E-E5B5F1B7DB66}" type="presOf" srcId="{10153BCB-D666-4126-BCFE-8B660219C114}" destId="{DFCDD051-C1D4-4A78-AC29-1E82A26D64CB}" srcOrd="0" destOrd="0" presId="urn:microsoft.com/office/officeart/2016/7/layout/RepeatingBendingProcessNew"/>
    <dgm:cxn modelId="{494BCCA0-94BA-4ED4-806A-BE3D086115C1}" srcId="{A74166DD-5B4A-4ADC-ACEC-F7C3EA61A571}" destId="{637A9BAC-73FC-4E24-B236-608B3BDA216D}" srcOrd="3" destOrd="0" parTransId="{1710BE73-9BC3-4366-A4AB-837DAF9F3223}" sibTransId="{D9A75E8A-D785-4855-A965-D8EB4324129E}"/>
    <dgm:cxn modelId="{256FD4A5-BF43-4D82-BBD4-F7B1A09743EC}" type="presOf" srcId="{D82EEAEB-497F-41D8-B68C-6228C03C8735}" destId="{4879F829-6F41-46A4-850E-FC95DEE561FD}" srcOrd="1" destOrd="0" presId="urn:microsoft.com/office/officeart/2016/7/layout/RepeatingBendingProcessNew"/>
    <dgm:cxn modelId="{D9A8B5BB-2336-4291-A053-A8DBC9E1F0D0}" srcId="{A74166DD-5B4A-4ADC-ACEC-F7C3EA61A571}" destId="{10153BCB-D666-4126-BCFE-8B660219C114}" srcOrd="0" destOrd="0" parTransId="{DCE35A09-556F-444D-8BCD-AAAECECA170F}" sibTransId="{D82EEAEB-497F-41D8-B68C-6228C03C8735}"/>
    <dgm:cxn modelId="{2609DDBE-89F7-46B2-A862-A10A2D78AA01}" type="presOf" srcId="{6C2BE1EF-E8A6-4AB1-92FC-CAD9FF60439B}" destId="{D6864F64-9568-4D23-A796-C09B9AAB14EB}" srcOrd="0" destOrd="0" presId="urn:microsoft.com/office/officeart/2016/7/layout/RepeatingBendingProcessNew"/>
    <dgm:cxn modelId="{9AD165C1-7841-4018-9F5E-00B2423EC637}" srcId="{A74166DD-5B4A-4ADC-ACEC-F7C3EA61A571}" destId="{8BA6BE2E-7EF4-40A4-9390-19568D9DBA4B}" srcOrd="1" destOrd="0" parTransId="{E920F5AA-98C6-4262-BE90-68110A3B0D31}" sibTransId="{6C2BE1EF-E8A6-4AB1-92FC-CAD9FF60439B}"/>
    <dgm:cxn modelId="{39ADA3C3-A474-4218-8BD6-D25F28CD29E7}" type="presOf" srcId="{C0226B73-412D-4D17-A1BE-9469649E9292}" destId="{C0B49B68-6A49-4315-8659-E284D76144A0}" srcOrd="0" destOrd="0" presId="urn:microsoft.com/office/officeart/2016/7/layout/RepeatingBendingProcessNew"/>
    <dgm:cxn modelId="{22F0A6CA-B862-4F8D-B10F-904CD18BF2D4}" type="presOf" srcId="{D9A75E8A-D785-4855-A965-D8EB4324129E}" destId="{F8C15CE6-0955-41CD-BCD8-D7EA9D6CA7D0}" srcOrd="1" destOrd="0" presId="urn:microsoft.com/office/officeart/2016/7/layout/RepeatingBendingProcessNew"/>
    <dgm:cxn modelId="{0ED914DA-2C1A-4719-A51E-1B9D8177DF29}" type="presOf" srcId="{D9A75E8A-D785-4855-A965-D8EB4324129E}" destId="{DF1E4BC3-6ABE-4C4F-A12A-4BE1CE40CC68}" srcOrd="0" destOrd="0" presId="urn:microsoft.com/office/officeart/2016/7/layout/RepeatingBendingProcessNew"/>
    <dgm:cxn modelId="{FB1C27EE-A2B0-4352-BCB0-822A7A0B0D82}" type="presOf" srcId="{637A9BAC-73FC-4E24-B236-608B3BDA216D}" destId="{A87174A9-2A53-476F-887C-D93F8EADA017}" srcOrd="0" destOrd="0" presId="urn:microsoft.com/office/officeart/2016/7/layout/RepeatingBendingProcessNew"/>
    <dgm:cxn modelId="{30E8B979-FB95-40C6-A35B-F4EF31A6865B}" type="presParOf" srcId="{086C3E96-C41C-4E96-9A05-BE815C98C795}" destId="{DFCDD051-C1D4-4A78-AC29-1E82A26D64CB}" srcOrd="0" destOrd="0" presId="urn:microsoft.com/office/officeart/2016/7/layout/RepeatingBendingProcessNew"/>
    <dgm:cxn modelId="{3B5EE1B2-AD5B-4BBD-96FC-FD5207611287}" type="presParOf" srcId="{086C3E96-C41C-4E96-9A05-BE815C98C795}" destId="{68FBC5AB-3A72-4FF7-ACA9-1ED7EA61922F}" srcOrd="1" destOrd="0" presId="urn:microsoft.com/office/officeart/2016/7/layout/RepeatingBendingProcessNew"/>
    <dgm:cxn modelId="{9FC40258-12BF-4C5B-821E-B65B28FD13B6}" type="presParOf" srcId="{68FBC5AB-3A72-4FF7-ACA9-1ED7EA61922F}" destId="{4879F829-6F41-46A4-850E-FC95DEE561FD}" srcOrd="0" destOrd="0" presId="urn:microsoft.com/office/officeart/2016/7/layout/RepeatingBendingProcessNew"/>
    <dgm:cxn modelId="{AEA0D56C-D04E-4538-B840-925405239838}" type="presParOf" srcId="{086C3E96-C41C-4E96-9A05-BE815C98C795}" destId="{41D74B2F-E731-4002-8707-6D80D00F9203}" srcOrd="2" destOrd="0" presId="urn:microsoft.com/office/officeart/2016/7/layout/RepeatingBendingProcessNew"/>
    <dgm:cxn modelId="{EB3D1D95-0BBB-4ABC-930A-78FDC5F55FC2}" type="presParOf" srcId="{086C3E96-C41C-4E96-9A05-BE815C98C795}" destId="{D6864F64-9568-4D23-A796-C09B9AAB14EB}" srcOrd="3" destOrd="0" presId="urn:microsoft.com/office/officeart/2016/7/layout/RepeatingBendingProcessNew"/>
    <dgm:cxn modelId="{8774B732-8219-4EDE-B56A-2A04E31D070F}" type="presParOf" srcId="{D6864F64-9568-4D23-A796-C09B9AAB14EB}" destId="{B1B8856E-EF5F-408F-A99A-40D8AE2B2891}" srcOrd="0" destOrd="0" presId="urn:microsoft.com/office/officeart/2016/7/layout/RepeatingBendingProcessNew"/>
    <dgm:cxn modelId="{4BF0DE0B-7A6D-4C8D-99FB-7B68DB467066}" type="presParOf" srcId="{086C3E96-C41C-4E96-9A05-BE815C98C795}" destId="{18E48E6A-7263-4CC8-B965-7063E8586BE3}" srcOrd="4" destOrd="0" presId="urn:microsoft.com/office/officeart/2016/7/layout/RepeatingBendingProcessNew"/>
    <dgm:cxn modelId="{FD8E42BA-F2AA-4D11-9455-D2F2C2504992}" type="presParOf" srcId="{086C3E96-C41C-4E96-9A05-BE815C98C795}" destId="{8D27A0DD-92C2-4019-AEF9-5C483A0C142E}" srcOrd="5" destOrd="0" presId="urn:microsoft.com/office/officeart/2016/7/layout/RepeatingBendingProcessNew"/>
    <dgm:cxn modelId="{6EABD012-587E-4B75-BF38-5C29F750C9C1}" type="presParOf" srcId="{8D27A0DD-92C2-4019-AEF9-5C483A0C142E}" destId="{8657F0DD-22BE-440D-BCC6-F4056D96DFB4}" srcOrd="0" destOrd="0" presId="urn:microsoft.com/office/officeart/2016/7/layout/RepeatingBendingProcessNew"/>
    <dgm:cxn modelId="{8EE6E56E-96F2-4893-8717-F1113EAB2635}" type="presParOf" srcId="{086C3E96-C41C-4E96-9A05-BE815C98C795}" destId="{A87174A9-2A53-476F-887C-D93F8EADA017}" srcOrd="6" destOrd="0" presId="urn:microsoft.com/office/officeart/2016/7/layout/RepeatingBendingProcessNew"/>
    <dgm:cxn modelId="{DC193447-EE09-4DB7-AF05-CAC04CC81C1B}" type="presParOf" srcId="{086C3E96-C41C-4E96-9A05-BE815C98C795}" destId="{DF1E4BC3-6ABE-4C4F-A12A-4BE1CE40CC68}" srcOrd="7" destOrd="0" presId="urn:microsoft.com/office/officeart/2016/7/layout/RepeatingBendingProcessNew"/>
    <dgm:cxn modelId="{5CAECBFD-64BF-4C29-98F1-B07420C14469}" type="presParOf" srcId="{DF1E4BC3-6ABE-4C4F-A12A-4BE1CE40CC68}" destId="{F8C15CE6-0955-41CD-BCD8-D7EA9D6CA7D0}" srcOrd="0" destOrd="0" presId="urn:microsoft.com/office/officeart/2016/7/layout/RepeatingBendingProcessNew"/>
    <dgm:cxn modelId="{40013B9D-6D4A-47C1-9C57-3F3BA802099F}" type="presParOf" srcId="{086C3E96-C41C-4E96-9A05-BE815C98C795}" destId="{C0B49B68-6A49-4315-8659-E284D76144A0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E0B79C-986B-48B4-BDEB-20DC2BAD18E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22E877-6F5B-4B7F-844A-8343A8DA2CD4}">
      <dgm:prSet/>
      <dgm:spPr/>
      <dgm:t>
        <a:bodyPr/>
        <a:lstStyle/>
        <a:p>
          <a:r>
            <a:rPr lang="en-US"/>
            <a:t>305,432 tweets collected from Twitter/X.</a:t>
          </a:r>
        </a:p>
      </dgm:t>
    </dgm:pt>
    <dgm:pt modelId="{5A7E89CE-B166-485B-9915-F9B95860AF26}" type="parTrans" cxnId="{D93EAEB4-B401-46B6-8722-DDC5215842B4}">
      <dgm:prSet/>
      <dgm:spPr/>
      <dgm:t>
        <a:bodyPr/>
        <a:lstStyle/>
        <a:p>
          <a:endParaRPr lang="en-US"/>
        </a:p>
      </dgm:t>
    </dgm:pt>
    <dgm:pt modelId="{36882384-1008-4D3D-B331-11EF326B4DB3}" type="sibTrans" cxnId="{D93EAEB4-B401-46B6-8722-DDC5215842B4}">
      <dgm:prSet/>
      <dgm:spPr/>
      <dgm:t>
        <a:bodyPr/>
        <a:lstStyle/>
        <a:p>
          <a:endParaRPr lang="en-US"/>
        </a:p>
      </dgm:t>
    </dgm:pt>
    <dgm:pt modelId="{79EDB74F-0CB9-4372-A132-49639F14EDD1}">
      <dgm:prSet/>
      <dgm:spPr/>
      <dgm:t>
        <a:bodyPr/>
        <a:lstStyle/>
        <a:p>
          <a:r>
            <a:rPr lang="en-US"/>
            <a:t>Covers 87 days (Nov 30 2022 – Feb 24 2023).</a:t>
          </a:r>
        </a:p>
      </dgm:t>
    </dgm:pt>
    <dgm:pt modelId="{15519CB1-AFC5-4651-90FD-C29F07509028}" type="parTrans" cxnId="{C423CB0D-862D-4B7E-95A2-164A5C00E463}">
      <dgm:prSet/>
      <dgm:spPr/>
      <dgm:t>
        <a:bodyPr/>
        <a:lstStyle/>
        <a:p>
          <a:endParaRPr lang="en-US"/>
        </a:p>
      </dgm:t>
    </dgm:pt>
    <dgm:pt modelId="{93AC4DFA-4E10-426B-8632-D37378179369}" type="sibTrans" cxnId="{C423CB0D-862D-4B7E-95A2-164A5C00E463}">
      <dgm:prSet/>
      <dgm:spPr/>
      <dgm:t>
        <a:bodyPr/>
        <a:lstStyle/>
        <a:p>
          <a:endParaRPr lang="en-US"/>
        </a:p>
      </dgm:t>
    </dgm:pt>
    <dgm:pt modelId="{1F4BF4C5-EDEB-4D2B-9F83-996E67B89C8F}">
      <dgm:prSet/>
      <dgm:spPr/>
      <dgm:t>
        <a:bodyPr/>
        <a:lstStyle/>
        <a:p>
          <a:r>
            <a:rPr lang="en-US"/>
            <a:t>36 languages, 33,739 unique locations.</a:t>
          </a:r>
        </a:p>
      </dgm:t>
    </dgm:pt>
    <dgm:pt modelId="{8A6BC037-8378-4537-B1AC-852FDA1CDF42}" type="parTrans" cxnId="{A60A3C6F-085E-4C8C-85E1-6A3DE790F63A}">
      <dgm:prSet/>
      <dgm:spPr/>
      <dgm:t>
        <a:bodyPr/>
        <a:lstStyle/>
        <a:p>
          <a:endParaRPr lang="en-US"/>
        </a:p>
      </dgm:t>
    </dgm:pt>
    <dgm:pt modelId="{FA69821F-DEBD-4248-BCB5-F07D16B609E1}" type="sibTrans" cxnId="{A60A3C6F-085E-4C8C-85E1-6A3DE790F63A}">
      <dgm:prSet/>
      <dgm:spPr/>
      <dgm:t>
        <a:bodyPr/>
        <a:lstStyle/>
        <a:p>
          <a:endParaRPr lang="en-US"/>
        </a:p>
      </dgm:t>
    </dgm:pt>
    <dgm:pt modelId="{2F89D71C-8EEE-4191-8FF2-096D34FA6199}">
      <dgm:prSet/>
      <dgm:spPr/>
      <dgm:t>
        <a:bodyPr/>
        <a:lstStyle/>
        <a:p>
          <a:r>
            <a:rPr lang="en-US"/>
            <a:t>Key variables: Date, Tweet, URL, User Info, Retweets, Likes, Location</a:t>
          </a:r>
        </a:p>
      </dgm:t>
    </dgm:pt>
    <dgm:pt modelId="{F8B168EF-4EFE-4387-8C8A-19135942DEBD}" type="parTrans" cxnId="{BF6C884D-A314-4F52-8337-3339EDE32E3F}">
      <dgm:prSet/>
      <dgm:spPr/>
      <dgm:t>
        <a:bodyPr/>
        <a:lstStyle/>
        <a:p>
          <a:endParaRPr lang="en-US"/>
        </a:p>
      </dgm:t>
    </dgm:pt>
    <dgm:pt modelId="{96172452-C137-45A3-B6AA-2A9D1302E65B}" type="sibTrans" cxnId="{BF6C884D-A314-4F52-8337-3339EDE32E3F}">
      <dgm:prSet/>
      <dgm:spPr/>
      <dgm:t>
        <a:bodyPr/>
        <a:lstStyle/>
        <a:p>
          <a:endParaRPr lang="en-US"/>
        </a:p>
      </dgm:t>
    </dgm:pt>
    <dgm:pt modelId="{B9C5D5EF-1CD0-4030-AC67-3F1D8AB6F8CE}" type="pres">
      <dgm:prSet presAssocID="{71E0B79C-986B-48B4-BDEB-20DC2BAD18E3}" presName="vert0" presStyleCnt="0">
        <dgm:presLayoutVars>
          <dgm:dir/>
          <dgm:animOne val="branch"/>
          <dgm:animLvl val="lvl"/>
        </dgm:presLayoutVars>
      </dgm:prSet>
      <dgm:spPr/>
    </dgm:pt>
    <dgm:pt modelId="{7AC43A35-AD52-44CF-8024-987AD499232E}" type="pres">
      <dgm:prSet presAssocID="{B122E877-6F5B-4B7F-844A-8343A8DA2CD4}" presName="thickLine" presStyleLbl="alignNode1" presStyleIdx="0" presStyleCnt="4"/>
      <dgm:spPr/>
    </dgm:pt>
    <dgm:pt modelId="{63916688-089F-4004-8856-5951CA4F5443}" type="pres">
      <dgm:prSet presAssocID="{B122E877-6F5B-4B7F-844A-8343A8DA2CD4}" presName="horz1" presStyleCnt="0"/>
      <dgm:spPr/>
    </dgm:pt>
    <dgm:pt modelId="{59FC3DB0-9EB1-467C-8C60-97B7401F994B}" type="pres">
      <dgm:prSet presAssocID="{B122E877-6F5B-4B7F-844A-8343A8DA2CD4}" presName="tx1" presStyleLbl="revTx" presStyleIdx="0" presStyleCnt="4"/>
      <dgm:spPr/>
    </dgm:pt>
    <dgm:pt modelId="{2C73CEB1-908B-4C11-AF59-43B9155052D1}" type="pres">
      <dgm:prSet presAssocID="{B122E877-6F5B-4B7F-844A-8343A8DA2CD4}" presName="vert1" presStyleCnt="0"/>
      <dgm:spPr/>
    </dgm:pt>
    <dgm:pt modelId="{7B26FF6E-E5D8-4E50-AFAA-E65254CBA8C3}" type="pres">
      <dgm:prSet presAssocID="{79EDB74F-0CB9-4372-A132-49639F14EDD1}" presName="thickLine" presStyleLbl="alignNode1" presStyleIdx="1" presStyleCnt="4"/>
      <dgm:spPr/>
    </dgm:pt>
    <dgm:pt modelId="{C90A8014-7BE4-4C94-96F5-59F626CA54E3}" type="pres">
      <dgm:prSet presAssocID="{79EDB74F-0CB9-4372-A132-49639F14EDD1}" presName="horz1" presStyleCnt="0"/>
      <dgm:spPr/>
    </dgm:pt>
    <dgm:pt modelId="{6A9F1815-F411-4D82-91F8-C6C838C5A0D4}" type="pres">
      <dgm:prSet presAssocID="{79EDB74F-0CB9-4372-A132-49639F14EDD1}" presName="tx1" presStyleLbl="revTx" presStyleIdx="1" presStyleCnt="4"/>
      <dgm:spPr/>
    </dgm:pt>
    <dgm:pt modelId="{08FCC1A1-56D6-4951-B658-304B56A97F50}" type="pres">
      <dgm:prSet presAssocID="{79EDB74F-0CB9-4372-A132-49639F14EDD1}" presName="vert1" presStyleCnt="0"/>
      <dgm:spPr/>
    </dgm:pt>
    <dgm:pt modelId="{A8BD8C4F-F3CE-4AA9-AC10-0A7A5E961463}" type="pres">
      <dgm:prSet presAssocID="{1F4BF4C5-EDEB-4D2B-9F83-996E67B89C8F}" presName="thickLine" presStyleLbl="alignNode1" presStyleIdx="2" presStyleCnt="4"/>
      <dgm:spPr/>
    </dgm:pt>
    <dgm:pt modelId="{A6973F02-9C51-4742-8F64-1B2FB92C2336}" type="pres">
      <dgm:prSet presAssocID="{1F4BF4C5-EDEB-4D2B-9F83-996E67B89C8F}" presName="horz1" presStyleCnt="0"/>
      <dgm:spPr/>
    </dgm:pt>
    <dgm:pt modelId="{69CEF5CC-856E-4FEB-942C-FD46F8281D15}" type="pres">
      <dgm:prSet presAssocID="{1F4BF4C5-EDEB-4D2B-9F83-996E67B89C8F}" presName="tx1" presStyleLbl="revTx" presStyleIdx="2" presStyleCnt="4"/>
      <dgm:spPr/>
    </dgm:pt>
    <dgm:pt modelId="{2F666A58-6AB9-4E2E-93CB-A53AC3140B7A}" type="pres">
      <dgm:prSet presAssocID="{1F4BF4C5-EDEB-4D2B-9F83-996E67B89C8F}" presName="vert1" presStyleCnt="0"/>
      <dgm:spPr/>
    </dgm:pt>
    <dgm:pt modelId="{325FDA7E-7448-4487-A47B-BAA8A0130044}" type="pres">
      <dgm:prSet presAssocID="{2F89D71C-8EEE-4191-8FF2-096D34FA6199}" presName="thickLine" presStyleLbl="alignNode1" presStyleIdx="3" presStyleCnt="4"/>
      <dgm:spPr/>
    </dgm:pt>
    <dgm:pt modelId="{D0659616-EF01-43A8-B332-41F573BD94D3}" type="pres">
      <dgm:prSet presAssocID="{2F89D71C-8EEE-4191-8FF2-096D34FA6199}" presName="horz1" presStyleCnt="0"/>
      <dgm:spPr/>
    </dgm:pt>
    <dgm:pt modelId="{52C3D401-32C5-433F-BEC2-E206AE2A3E23}" type="pres">
      <dgm:prSet presAssocID="{2F89D71C-8EEE-4191-8FF2-096D34FA6199}" presName="tx1" presStyleLbl="revTx" presStyleIdx="3" presStyleCnt="4"/>
      <dgm:spPr/>
    </dgm:pt>
    <dgm:pt modelId="{88326B96-E296-4D56-8645-215291505937}" type="pres">
      <dgm:prSet presAssocID="{2F89D71C-8EEE-4191-8FF2-096D34FA6199}" presName="vert1" presStyleCnt="0"/>
      <dgm:spPr/>
    </dgm:pt>
  </dgm:ptLst>
  <dgm:cxnLst>
    <dgm:cxn modelId="{C423CB0D-862D-4B7E-95A2-164A5C00E463}" srcId="{71E0B79C-986B-48B4-BDEB-20DC2BAD18E3}" destId="{79EDB74F-0CB9-4372-A132-49639F14EDD1}" srcOrd="1" destOrd="0" parTransId="{15519CB1-AFC5-4651-90FD-C29F07509028}" sibTransId="{93AC4DFA-4E10-426B-8632-D37378179369}"/>
    <dgm:cxn modelId="{1922205F-F19F-41DC-90FC-3E11EAE15100}" type="presOf" srcId="{B122E877-6F5B-4B7F-844A-8343A8DA2CD4}" destId="{59FC3DB0-9EB1-467C-8C60-97B7401F994B}" srcOrd="0" destOrd="0" presId="urn:microsoft.com/office/officeart/2008/layout/LinedList"/>
    <dgm:cxn modelId="{BF6C884D-A314-4F52-8337-3339EDE32E3F}" srcId="{71E0B79C-986B-48B4-BDEB-20DC2BAD18E3}" destId="{2F89D71C-8EEE-4191-8FF2-096D34FA6199}" srcOrd="3" destOrd="0" parTransId="{F8B168EF-4EFE-4387-8C8A-19135942DEBD}" sibTransId="{96172452-C137-45A3-B6AA-2A9D1302E65B}"/>
    <dgm:cxn modelId="{A60A3C6F-085E-4C8C-85E1-6A3DE790F63A}" srcId="{71E0B79C-986B-48B4-BDEB-20DC2BAD18E3}" destId="{1F4BF4C5-EDEB-4D2B-9F83-996E67B89C8F}" srcOrd="2" destOrd="0" parTransId="{8A6BC037-8378-4537-B1AC-852FDA1CDF42}" sibTransId="{FA69821F-DEBD-4248-BCB5-F07D16B609E1}"/>
    <dgm:cxn modelId="{D61315A4-A98B-4AE0-8724-36A8A89F5009}" type="presOf" srcId="{1F4BF4C5-EDEB-4D2B-9F83-996E67B89C8F}" destId="{69CEF5CC-856E-4FEB-942C-FD46F8281D15}" srcOrd="0" destOrd="0" presId="urn:microsoft.com/office/officeart/2008/layout/LinedList"/>
    <dgm:cxn modelId="{4F8045AE-6671-4580-A1DE-F60D768FC951}" type="presOf" srcId="{79EDB74F-0CB9-4372-A132-49639F14EDD1}" destId="{6A9F1815-F411-4D82-91F8-C6C838C5A0D4}" srcOrd="0" destOrd="0" presId="urn:microsoft.com/office/officeart/2008/layout/LinedList"/>
    <dgm:cxn modelId="{D93EAEB4-B401-46B6-8722-DDC5215842B4}" srcId="{71E0B79C-986B-48B4-BDEB-20DC2BAD18E3}" destId="{B122E877-6F5B-4B7F-844A-8343A8DA2CD4}" srcOrd="0" destOrd="0" parTransId="{5A7E89CE-B166-485B-9915-F9B95860AF26}" sibTransId="{36882384-1008-4D3D-B331-11EF326B4DB3}"/>
    <dgm:cxn modelId="{E73D64BD-F718-488B-9FCF-8D7AE4A85B5E}" type="presOf" srcId="{71E0B79C-986B-48B4-BDEB-20DC2BAD18E3}" destId="{B9C5D5EF-1CD0-4030-AC67-3F1D8AB6F8CE}" srcOrd="0" destOrd="0" presId="urn:microsoft.com/office/officeart/2008/layout/LinedList"/>
    <dgm:cxn modelId="{63A42AFF-7193-4228-AE3E-01A2795B1B3F}" type="presOf" srcId="{2F89D71C-8EEE-4191-8FF2-096D34FA6199}" destId="{52C3D401-32C5-433F-BEC2-E206AE2A3E23}" srcOrd="0" destOrd="0" presId="urn:microsoft.com/office/officeart/2008/layout/LinedList"/>
    <dgm:cxn modelId="{B6154383-C4CE-47CE-90F0-A9BE18EDC61D}" type="presParOf" srcId="{B9C5D5EF-1CD0-4030-AC67-3F1D8AB6F8CE}" destId="{7AC43A35-AD52-44CF-8024-987AD499232E}" srcOrd="0" destOrd="0" presId="urn:microsoft.com/office/officeart/2008/layout/LinedList"/>
    <dgm:cxn modelId="{32602C45-B903-4FC9-BAB2-CCF596CF4797}" type="presParOf" srcId="{B9C5D5EF-1CD0-4030-AC67-3F1D8AB6F8CE}" destId="{63916688-089F-4004-8856-5951CA4F5443}" srcOrd="1" destOrd="0" presId="urn:microsoft.com/office/officeart/2008/layout/LinedList"/>
    <dgm:cxn modelId="{0055DAE5-C54D-439C-8C7E-ED6585787978}" type="presParOf" srcId="{63916688-089F-4004-8856-5951CA4F5443}" destId="{59FC3DB0-9EB1-467C-8C60-97B7401F994B}" srcOrd="0" destOrd="0" presId="urn:microsoft.com/office/officeart/2008/layout/LinedList"/>
    <dgm:cxn modelId="{00B66297-7E67-40FE-9B54-C7DA7A127AB0}" type="presParOf" srcId="{63916688-089F-4004-8856-5951CA4F5443}" destId="{2C73CEB1-908B-4C11-AF59-43B9155052D1}" srcOrd="1" destOrd="0" presId="urn:microsoft.com/office/officeart/2008/layout/LinedList"/>
    <dgm:cxn modelId="{35FB5F13-A0A9-4246-86BB-8F86154202B6}" type="presParOf" srcId="{B9C5D5EF-1CD0-4030-AC67-3F1D8AB6F8CE}" destId="{7B26FF6E-E5D8-4E50-AFAA-E65254CBA8C3}" srcOrd="2" destOrd="0" presId="urn:microsoft.com/office/officeart/2008/layout/LinedList"/>
    <dgm:cxn modelId="{6AD1E931-6974-4DBB-BC10-9149BCEA2BA9}" type="presParOf" srcId="{B9C5D5EF-1CD0-4030-AC67-3F1D8AB6F8CE}" destId="{C90A8014-7BE4-4C94-96F5-59F626CA54E3}" srcOrd="3" destOrd="0" presId="urn:microsoft.com/office/officeart/2008/layout/LinedList"/>
    <dgm:cxn modelId="{73B521D9-651B-4CA4-A43C-D6540EEA546D}" type="presParOf" srcId="{C90A8014-7BE4-4C94-96F5-59F626CA54E3}" destId="{6A9F1815-F411-4D82-91F8-C6C838C5A0D4}" srcOrd="0" destOrd="0" presId="urn:microsoft.com/office/officeart/2008/layout/LinedList"/>
    <dgm:cxn modelId="{E04451AD-3CA4-456F-A2FD-C7FB55B2C0B2}" type="presParOf" srcId="{C90A8014-7BE4-4C94-96F5-59F626CA54E3}" destId="{08FCC1A1-56D6-4951-B658-304B56A97F50}" srcOrd="1" destOrd="0" presId="urn:microsoft.com/office/officeart/2008/layout/LinedList"/>
    <dgm:cxn modelId="{EAAC8B71-0DB6-418F-8049-62ACFC4A8881}" type="presParOf" srcId="{B9C5D5EF-1CD0-4030-AC67-3F1D8AB6F8CE}" destId="{A8BD8C4F-F3CE-4AA9-AC10-0A7A5E961463}" srcOrd="4" destOrd="0" presId="urn:microsoft.com/office/officeart/2008/layout/LinedList"/>
    <dgm:cxn modelId="{1FB84183-FCA1-40B7-BCAE-A1A5AABE373D}" type="presParOf" srcId="{B9C5D5EF-1CD0-4030-AC67-3F1D8AB6F8CE}" destId="{A6973F02-9C51-4742-8F64-1B2FB92C2336}" srcOrd="5" destOrd="0" presId="urn:microsoft.com/office/officeart/2008/layout/LinedList"/>
    <dgm:cxn modelId="{EA3EB21F-3E02-40BD-871D-5DCC9DB15852}" type="presParOf" srcId="{A6973F02-9C51-4742-8F64-1B2FB92C2336}" destId="{69CEF5CC-856E-4FEB-942C-FD46F8281D15}" srcOrd="0" destOrd="0" presId="urn:microsoft.com/office/officeart/2008/layout/LinedList"/>
    <dgm:cxn modelId="{87D55BEC-1FB5-467F-9F94-0CD49754EDC0}" type="presParOf" srcId="{A6973F02-9C51-4742-8F64-1B2FB92C2336}" destId="{2F666A58-6AB9-4E2E-93CB-A53AC3140B7A}" srcOrd="1" destOrd="0" presId="urn:microsoft.com/office/officeart/2008/layout/LinedList"/>
    <dgm:cxn modelId="{BFCB11AF-8122-48CF-AA78-1D4DA192229C}" type="presParOf" srcId="{B9C5D5EF-1CD0-4030-AC67-3F1D8AB6F8CE}" destId="{325FDA7E-7448-4487-A47B-BAA8A0130044}" srcOrd="6" destOrd="0" presId="urn:microsoft.com/office/officeart/2008/layout/LinedList"/>
    <dgm:cxn modelId="{0DABB4E1-3C65-4BE8-A614-787B00B92609}" type="presParOf" srcId="{B9C5D5EF-1CD0-4030-AC67-3F1D8AB6F8CE}" destId="{D0659616-EF01-43A8-B332-41F573BD94D3}" srcOrd="7" destOrd="0" presId="urn:microsoft.com/office/officeart/2008/layout/LinedList"/>
    <dgm:cxn modelId="{35D036F0-CD13-46B4-B6F1-8CE78144C593}" type="presParOf" srcId="{D0659616-EF01-43A8-B332-41F573BD94D3}" destId="{52C3D401-32C5-433F-BEC2-E206AE2A3E23}" srcOrd="0" destOrd="0" presId="urn:microsoft.com/office/officeart/2008/layout/LinedList"/>
    <dgm:cxn modelId="{B450D6B5-7B44-482C-B5A9-2287AAB40C77}" type="presParOf" srcId="{D0659616-EF01-43A8-B332-41F573BD94D3}" destId="{88326B96-E296-4D56-8645-2152915059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6F17B-B795-49E7-AE4B-339584DD5E59}">
      <dsp:nvSpPr>
        <dsp:cNvPr id="0" name=""/>
        <dsp:cNvSpPr/>
      </dsp:nvSpPr>
      <dsp:spPr>
        <a:xfrm>
          <a:off x="1639174" y="1934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Equip AI policymakers with actionable insights by examining global sentiment toward LLMs.</a:t>
          </a:r>
        </a:p>
      </dsp:txBody>
      <dsp:txXfrm>
        <a:off x="1639174" y="1934"/>
        <a:ext cx="6556696" cy="1002137"/>
      </dsp:txXfrm>
    </dsp:sp>
    <dsp:sp modelId="{39291B12-E773-49EB-9053-658824F1D7D8}">
      <dsp:nvSpPr>
        <dsp:cNvPr id="0" name=""/>
        <dsp:cNvSpPr/>
      </dsp:nvSpPr>
      <dsp:spPr>
        <a:xfrm>
          <a:off x="0" y="1934"/>
          <a:ext cx="1639174" cy="10021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Goal</a:t>
          </a:r>
        </a:p>
      </dsp:txBody>
      <dsp:txXfrm>
        <a:off x="0" y="1934"/>
        <a:ext cx="1639174" cy="1002137"/>
      </dsp:txXfrm>
    </dsp:sp>
    <dsp:sp modelId="{B01B677A-3432-4C02-BD51-D0BAF9B2AC0F}">
      <dsp:nvSpPr>
        <dsp:cNvPr id="0" name=""/>
        <dsp:cNvSpPr/>
      </dsp:nvSpPr>
      <dsp:spPr>
        <a:xfrm>
          <a:off x="1639174" y="1064200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Visualize sentiment trends across regions.</a:t>
          </a:r>
        </a:p>
      </dsp:txBody>
      <dsp:txXfrm>
        <a:off x="1639174" y="1064200"/>
        <a:ext cx="6556696" cy="1002137"/>
      </dsp:txXfrm>
    </dsp:sp>
    <dsp:sp modelId="{0EFC9F2A-D0E0-4872-88C8-391B7A93773C}">
      <dsp:nvSpPr>
        <dsp:cNvPr id="0" name=""/>
        <dsp:cNvSpPr/>
      </dsp:nvSpPr>
      <dsp:spPr>
        <a:xfrm>
          <a:off x="0" y="1064200"/>
          <a:ext cx="1639174" cy="1002137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Visualize</a:t>
          </a:r>
        </a:p>
      </dsp:txBody>
      <dsp:txXfrm>
        <a:off x="0" y="1064200"/>
        <a:ext cx="1639174" cy="1002137"/>
      </dsp:txXfrm>
    </dsp:sp>
    <dsp:sp modelId="{EE388AAD-1CF9-4B97-823D-723E3482A3FE}">
      <dsp:nvSpPr>
        <dsp:cNvPr id="0" name=""/>
        <dsp:cNvSpPr/>
      </dsp:nvSpPr>
      <dsp:spPr>
        <a:xfrm>
          <a:off x="1639174" y="2126466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 emerging narratives and issues.</a:t>
          </a:r>
        </a:p>
      </dsp:txBody>
      <dsp:txXfrm>
        <a:off x="1639174" y="2126466"/>
        <a:ext cx="6556696" cy="1002137"/>
      </dsp:txXfrm>
    </dsp:sp>
    <dsp:sp modelId="{4B2DED80-2507-406D-B455-42363F3F87E9}">
      <dsp:nvSpPr>
        <dsp:cNvPr id="0" name=""/>
        <dsp:cNvSpPr/>
      </dsp:nvSpPr>
      <dsp:spPr>
        <a:xfrm>
          <a:off x="0" y="2126466"/>
          <a:ext cx="1639174" cy="1002137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</a:t>
          </a:r>
        </a:p>
      </dsp:txBody>
      <dsp:txXfrm>
        <a:off x="0" y="2126466"/>
        <a:ext cx="1639174" cy="1002137"/>
      </dsp:txXfrm>
    </dsp:sp>
    <dsp:sp modelId="{DA5974F0-751B-4BC8-B7C7-F1F189CB2902}">
      <dsp:nvSpPr>
        <dsp:cNvPr id="0" name=""/>
        <dsp:cNvSpPr/>
      </dsp:nvSpPr>
      <dsp:spPr>
        <a:xfrm>
          <a:off x="1639174" y="3188732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Establish alert systems when negative sentiment exceeds thresholds.</a:t>
          </a:r>
        </a:p>
      </dsp:txBody>
      <dsp:txXfrm>
        <a:off x="1639174" y="3188732"/>
        <a:ext cx="6556696" cy="1002137"/>
      </dsp:txXfrm>
    </dsp:sp>
    <dsp:sp modelId="{D64B3185-539A-47A3-A718-B90E5C81091E}">
      <dsp:nvSpPr>
        <dsp:cNvPr id="0" name=""/>
        <dsp:cNvSpPr/>
      </dsp:nvSpPr>
      <dsp:spPr>
        <a:xfrm>
          <a:off x="0" y="3188732"/>
          <a:ext cx="1639174" cy="1002137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Establish</a:t>
          </a:r>
        </a:p>
      </dsp:txBody>
      <dsp:txXfrm>
        <a:off x="0" y="3188732"/>
        <a:ext cx="1639174" cy="1002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BC5AB-3A72-4FF7-ACA9-1ED7EA61922F}">
      <dsp:nvSpPr>
        <dsp:cNvPr id="0" name=""/>
        <dsp:cNvSpPr/>
      </dsp:nvSpPr>
      <dsp:spPr>
        <a:xfrm>
          <a:off x="2369600" y="1069158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2689" y="1112159"/>
        <a:ext cx="27198" cy="5439"/>
      </dsp:txXfrm>
    </dsp:sp>
    <dsp:sp modelId="{DFCDD051-C1D4-4A78-AC29-1E82A26D64CB}">
      <dsp:nvSpPr>
        <dsp:cNvPr id="0" name=""/>
        <dsp:cNvSpPr/>
      </dsp:nvSpPr>
      <dsp:spPr>
        <a:xfrm>
          <a:off x="6282" y="405343"/>
          <a:ext cx="2365117" cy="1419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Understanding public sentiment is critical for responsible AI governance.</a:t>
          </a:r>
        </a:p>
      </dsp:txBody>
      <dsp:txXfrm>
        <a:off x="6282" y="405343"/>
        <a:ext cx="2365117" cy="1419070"/>
      </dsp:txXfrm>
    </dsp:sp>
    <dsp:sp modelId="{D6864F64-9568-4D23-A796-C09B9AAB14EB}">
      <dsp:nvSpPr>
        <dsp:cNvPr id="0" name=""/>
        <dsp:cNvSpPr/>
      </dsp:nvSpPr>
      <dsp:spPr>
        <a:xfrm>
          <a:off x="5278694" y="1069158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1783" y="1112159"/>
        <a:ext cx="27198" cy="5439"/>
      </dsp:txXfrm>
    </dsp:sp>
    <dsp:sp modelId="{41D74B2F-E731-4002-8707-6D80D00F9203}">
      <dsp:nvSpPr>
        <dsp:cNvPr id="0" name=""/>
        <dsp:cNvSpPr/>
      </dsp:nvSpPr>
      <dsp:spPr>
        <a:xfrm>
          <a:off x="2915376" y="405343"/>
          <a:ext cx="2365117" cy="14190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Policymakers: Build region-specific AI ethics and safety frameworks.</a:t>
          </a:r>
        </a:p>
      </dsp:txBody>
      <dsp:txXfrm>
        <a:off x="2915376" y="405343"/>
        <a:ext cx="2365117" cy="1419070"/>
      </dsp:txXfrm>
    </dsp:sp>
    <dsp:sp modelId="{8D27A0DD-92C2-4019-AEF9-5C483A0C142E}">
      <dsp:nvSpPr>
        <dsp:cNvPr id="0" name=""/>
        <dsp:cNvSpPr/>
      </dsp:nvSpPr>
      <dsp:spPr>
        <a:xfrm>
          <a:off x="1188841" y="1822614"/>
          <a:ext cx="5818187" cy="513376"/>
        </a:xfrm>
        <a:custGeom>
          <a:avLst/>
          <a:gdLst/>
          <a:ahLst/>
          <a:cxnLst/>
          <a:rect l="0" t="0" r="0" b="0"/>
          <a:pathLst>
            <a:path>
              <a:moveTo>
                <a:pt x="5818187" y="0"/>
              </a:moveTo>
              <a:lnTo>
                <a:pt x="5818187" y="273788"/>
              </a:lnTo>
              <a:lnTo>
                <a:pt x="0" y="273788"/>
              </a:lnTo>
              <a:lnTo>
                <a:pt x="0" y="51337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1846" y="2076582"/>
        <a:ext cx="292178" cy="5439"/>
      </dsp:txXfrm>
    </dsp:sp>
    <dsp:sp modelId="{18E48E6A-7263-4CC8-B965-7063E8586BE3}">
      <dsp:nvSpPr>
        <dsp:cNvPr id="0" name=""/>
        <dsp:cNvSpPr/>
      </dsp:nvSpPr>
      <dsp:spPr>
        <a:xfrm>
          <a:off x="5824470" y="405343"/>
          <a:ext cx="2365117" cy="1419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Researchers: Track cross-cultural adoption and innovation patterns.</a:t>
          </a:r>
        </a:p>
      </dsp:txBody>
      <dsp:txXfrm>
        <a:off x="5824470" y="405343"/>
        <a:ext cx="2365117" cy="1419070"/>
      </dsp:txXfrm>
    </dsp:sp>
    <dsp:sp modelId="{DF1E4BC3-6ABE-4C4F-A12A-4BE1CE40CC68}">
      <dsp:nvSpPr>
        <dsp:cNvPr id="0" name=""/>
        <dsp:cNvSpPr/>
      </dsp:nvSpPr>
      <dsp:spPr>
        <a:xfrm>
          <a:off x="2369600" y="3032206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2689" y="3075206"/>
        <a:ext cx="27198" cy="5439"/>
      </dsp:txXfrm>
    </dsp:sp>
    <dsp:sp modelId="{A87174A9-2A53-476F-887C-D93F8EADA017}">
      <dsp:nvSpPr>
        <dsp:cNvPr id="0" name=""/>
        <dsp:cNvSpPr/>
      </dsp:nvSpPr>
      <dsp:spPr>
        <a:xfrm>
          <a:off x="6282" y="2368390"/>
          <a:ext cx="2365117" cy="1419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Society: Encourage transparency and accountability.</a:t>
          </a:r>
        </a:p>
      </dsp:txBody>
      <dsp:txXfrm>
        <a:off x="6282" y="2368390"/>
        <a:ext cx="2365117" cy="1419070"/>
      </dsp:txXfrm>
    </dsp:sp>
    <dsp:sp modelId="{C0B49B68-6A49-4315-8659-E284D76144A0}">
      <dsp:nvSpPr>
        <dsp:cNvPr id="0" name=""/>
        <dsp:cNvSpPr/>
      </dsp:nvSpPr>
      <dsp:spPr>
        <a:xfrm>
          <a:off x="2915376" y="2368390"/>
          <a:ext cx="2365117" cy="14190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Healthcare: Detect and prevent AI-induced psychosis or distress.</a:t>
          </a:r>
        </a:p>
      </dsp:txBody>
      <dsp:txXfrm>
        <a:off x="2915376" y="2368390"/>
        <a:ext cx="2365117" cy="1419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3A35-AD52-44CF-8024-987AD499232E}">
      <dsp:nvSpPr>
        <dsp:cNvPr id="0" name=""/>
        <dsp:cNvSpPr/>
      </dsp:nvSpPr>
      <dsp:spPr>
        <a:xfrm>
          <a:off x="0" y="0"/>
          <a:ext cx="62496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FC3DB0-9EB1-467C-8C60-97B7401F994B}">
      <dsp:nvSpPr>
        <dsp:cNvPr id="0" name=""/>
        <dsp:cNvSpPr/>
      </dsp:nvSpPr>
      <dsp:spPr>
        <a:xfrm>
          <a:off x="0" y="0"/>
          <a:ext cx="6249619" cy="27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305,432 tweets collected from Twitter/X.</a:t>
          </a:r>
        </a:p>
      </dsp:txBody>
      <dsp:txXfrm>
        <a:off x="0" y="0"/>
        <a:ext cx="6249619" cy="279995"/>
      </dsp:txXfrm>
    </dsp:sp>
    <dsp:sp modelId="{7B26FF6E-E5D8-4E50-AFAA-E65254CBA8C3}">
      <dsp:nvSpPr>
        <dsp:cNvPr id="0" name=""/>
        <dsp:cNvSpPr/>
      </dsp:nvSpPr>
      <dsp:spPr>
        <a:xfrm>
          <a:off x="0" y="279995"/>
          <a:ext cx="624961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9F1815-F411-4D82-91F8-C6C838C5A0D4}">
      <dsp:nvSpPr>
        <dsp:cNvPr id="0" name=""/>
        <dsp:cNvSpPr/>
      </dsp:nvSpPr>
      <dsp:spPr>
        <a:xfrm>
          <a:off x="0" y="279995"/>
          <a:ext cx="6249619" cy="27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Covers 87 days (Nov 30 2022 – Feb 24 2023).</a:t>
          </a:r>
        </a:p>
      </dsp:txBody>
      <dsp:txXfrm>
        <a:off x="0" y="279995"/>
        <a:ext cx="6249619" cy="279995"/>
      </dsp:txXfrm>
    </dsp:sp>
    <dsp:sp modelId="{A8BD8C4F-F3CE-4AA9-AC10-0A7A5E961463}">
      <dsp:nvSpPr>
        <dsp:cNvPr id="0" name=""/>
        <dsp:cNvSpPr/>
      </dsp:nvSpPr>
      <dsp:spPr>
        <a:xfrm>
          <a:off x="0" y="559991"/>
          <a:ext cx="62496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CEF5CC-856E-4FEB-942C-FD46F8281D15}">
      <dsp:nvSpPr>
        <dsp:cNvPr id="0" name=""/>
        <dsp:cNvSpPr/>
      </dsp:nvSpPr>
      <dsp:spPr>
        <a:xfrm>
          <a:off x="0" y="559991"/>
          <a:ext cx="6249619" cy="27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36 languages, 33,739 unique locations.</a:t>
          </a:r>
        </a:p>
      </dsp:txBody>
      <dsp:txXfrm>
        <a:off x="0" y="559991"/>
        <a:ext cx="6249619" cy="279995"/>
      </dsp:txXfrm>
    </dsp:sp>
    <dsp:sp modelId="{325FDA7E-7448-4487-A47B-BAA8A0130044}">
      <dsp:nvSpPr>
        <dsp:cNvPr id="0" name=""/>
        <dsp:cNvSpPr/>
      </dsp:nvSpPr>
      <dsp:spPr>
        <a:xfrm>
          <a:off x="0" y="839986"/>
          <a:ext cx="624961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C3D401-32C5-433F-BEC2-E206AE2A3E23}">
      <dsp:nvSpPr>
        <dsp:cNvPr id="0" name=""/>
        <dsp:cNvSpPr/>
      </dsp:nvSpPr>
      <dsp:spPr>
        <a:xfrm>
          <a:off x="0" y="839986"/>
          <a:ext cx="6249619" cy="27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Key variables: Date, Tweet, URL, User Info, Retweets, Likes, Location</a:t>
          </a:r>
        </a:p>
      </dsp:txBody>
      <dsp:txXfrm>
        <a:off x="0" y="839986"/>
        <a:ext cx="6249619" cy="27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031" y="891652"/>
            <a:ext cx="3309016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Worldwide Sentiment Analysis of Large Language Models (LLMs)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343" y="4745317"/>
            <a:ext cx="3094704" cy="137514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Course: DAAN 545 – Data Mining (Fall 2025)</a:t>
            </a:r>
          </a:p>
          <a:p>
            <a:pPr algn="r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Team: Tushar • Saakshaat Saini • Julien Hill</a:t>
            </a:r>
          </a:p>
          <a:p>
            <a:pPr algn="r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Date: October 13 2025</a:t>
            </a:r>
          </a:p>
        </p:txBody>
      </p:sp>
      <p:pic>
        <p:nvPicPr>
          <p:cNvPr id="5" name="Picture 4" descr="An illustration of the global population">
            <a:extLst>
              <a:ext uri="{FF2B5EF4-FFF2-40B4-BE49-F238E27FC236}">
                <a16:creationId xmlns:a16="http://schemas.microsoft.com/office/drawing/2014/main" id="{AF5E8F7E-3B3B-2DCB-6929-7AB5DAF8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37" r="32633"/>
          <a:stretch>
            <a:fillRect/>
          </a:stretch>
        </p:blipFill>
        <p:spPr>
          <a:xfrm>
            <a:off x="4643335" y="683341"/>
            <a:ext cx="3474469" cy="589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</a:rPr>
              <a:t>Handling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2889043"/>
            <a:ext cx="6249619" cy="20641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 Recovered dates via Snowflake IDs</a:t>
            </a:r>
          </a:p>
          <a:p>
            <a:pPr marL="0" indent="0">
              <a:lnSpc>
                <a:spcPct val="90000"/>
              </a:lnSpc>
              <a:buNone/>
              <a:defRPr sz="1800">
                <a:solidFill>
                  <a:srgbClr val="323232"/>
                </a:solidFill>
              </a:defRPr>
            </a:pPr>
            <a:endParaRPr lang="en-US" sz="2000" dirty="0"/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 Used forward/backward fill for timestamps.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2000" dirty="0"/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 Geocoded missing locations for accuracy.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C06FC-03BF-CFE0-49E8-62AC394D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27" y="302771"/>
            <a:ext cx="6931742" cy="20641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3747-2A87-8D15-5F30-D15146BD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Parse and standardize </a:t>
            </a:r>
            <a:r>
              <a:rPr lang="en-US" sz="3500" dirty="0" err="1">
                <a:solidFill>
                  <a:srgbClr val="FFFFFF"/>
                </a:solidFill>
              </a:rPr>
              <a:t>created_at</a:t>
            </a:r>
            <a:r>
              <a:rPr lang="en-US" sz="3500" dirty="0">
                <a:solidFill>
                  <a:srgbClr val="FFFFFF"/>
                </a:solidFill>
              </a:rPr>
              <a:t> timestamps</a:t>
            </a:r>
            <a:br>
              <a:rPr lang="en-IN" sz="3500" dirty="0">
                <a:solidFill>
                  <a:srgbClr val="FFFFFF"/>
                </a:solidFill>
              </a:rPr>
            </a:br>
            <a:endParaRPr lang="en-IN" sz="35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D1147-E3EF-548A-80DF-DC22FB25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2" y="412843"/>
            <a:ext cx="6233615" cy="31947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7A84-47C0-BA95-CAD4-AA53DEFB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We parsed the tweet timestamp and the account creation date in </a:t>
            </a:r>
            <a:r>
              <a:rPr lang="en-US" sz="1100" b="1"/>
              <a:t>UTC format</a:t>
            </a:r>
            <a:r>
              <a:rPr lang="en-US" sz="1100"/>
              <a:t>.  </a:t>
            </a:r>
            <a:endParaRPr lang="en-IN" sz="1100"/>
          </a:p>
          <a:p>
            <a:pPr>
              <a:lnSpc>
                <a:spcPct val="90000"/>
              </a:lnSpc>
            </a:pPr>
            <a:r>
              <a:rPr lang="en-US" sz="1100"/>
              <a:t>From the Date, we extracted several </a:t>
            </a:r>
            <a:r>
              <a:rPr lang="en-US" sz="1100" b="1"/>
              <a:t>time-related features</a:t>
            </a:r>
            <a:r>
              <a:rPr lang="en-US" sz="1100"/>
              <a:t>, including the </a:t>
            </a:r>
            <a:r>
              <a:rPr lang="en-US" sz="1100" b="1"/>
              <a:t>year, month, day, hour, day of the week</a:t>
            </a:r>
            <a:r>
              <a:rPr lang="en-US" sz="1100"/>
              <a:t> (with Monday as 0), and an </a:t>
            </a:r>
            <a:r>
              <a:rPr lang="en-US" sz="1100" b="1"/>
              <a:t>indicator for weekends</a:t>
            </a:r>
            <a:r>
              <a:rPr lang="en-US" sz="1100"/>
              <a:t> (where Saturday and Sunday are marked as 1).  </a:t>
            </a:r>
            <a:endParaRPr lang="en-IN" sz="1100"/>
          </a:p>
          <a:p>
            <a:pPr>
              <a:lnSpc>
                <a:spcPct val="90000"/>
              </a:lnSpc>
            </a:pPr>
            <a:r>
              <a:rPr lang="en-US" sz="1100"/>
              <a:t>All of these adjustments were made directly within the existing dataframe to keep the integrity of the data intact.</a:t>
            </a:r>
            <a:endParaRPr lang="en-IN" sz="1100"/>
          </a:p>
          <a:p>
            <a:pPr>
              <a:lnSpc>
                <a:spcPct val="90000"/>
              </a:lnSpc>
            </a:pP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12839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9748-054E-F4C3-1C47-F934FE4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Encountered 🤯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950800-F1CE-E1A5-C77A-FFE8447B31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2840578"/>
            <a:ext cx="91439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64C78D4-6C66-C88C-4DBA-748D496E3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86" y="1527894"/>
            <a:ext cx="890451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total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2,22,435 rows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72.83% of the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classified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“Other”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 the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category includes records where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 text could be parsed to a city, region, or 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 could not be confidently identified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issue arose mainly due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ambiguous, incomplete, or inconsistently formatted location inputs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provided by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D60F8-C59D-3557-D2AE-F2B27DFA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932904"/>
            <a:ext cx="8447314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3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E864F-22B3-9620-2693-65A9D7F8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How We Tackled The Problem</a:t>
            </a:r>
            <a:endParaRPr lang="en-IN" sz="3500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41D7B7-2137-3E45-B350-9F5E72FC3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Expanded city-to-country lookup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London → United Kingdom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New York → United States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Integrated geocoding API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resolve ambiguous or incomplete city/region names (rate-limited).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17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Standardized punctuation and suffix variants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“UK.” → “United Kingdom”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probabilistic disambiguation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common city-state pairs (e.g., </a:t>
            </a:r>
            <a:r>
              <a:rPr kumimoji="0" lang="en-US" altLang="en-US" sz="17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“California, USA” → United States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1319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B6DC8-0CCE-D5DC-A08D-22BFD171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We Tackled The Problem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BC00F-E021-F303-AB3C-E6A8120FF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Reduced “Other + Unknown” share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72.83% → 65.7%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(↓ 7.13 pp).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/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Reclassified 21,780 rows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from “Other” to specific countries.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/>
              <a:t>Enhanced geocoding accuracy</a:t>
            </a:r>
            <a:r>
              <a:rPr lang="en-US" altLang="en-US" sz="1600" dirty="0"/>
              <a:t> through normalization and disambiguation of city/state inputs.</a:t>
            </a:r>
          </a:p>
          <a:p>
            <a:pPr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/>
              <a:t>Improved overall geographic coverage</a:t>
            </a:r>
            <a:r>
              <a:rPr lang="en-US" altLang="en-US" sz="1600" dirty="0"/>
              <a:t>, strengthening region-level sentiment insights.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/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Achieved our targeted acceptance criteria of less than 45%</a:t>
            </a:r>
            <a:r>
              <a:rPr lang="en-US" sz="1600" dirty="0"/>
              <a:t> through multiple rounds of refinement and heuristic optimization, demonstrating continuous improvement and effective problem-solving. 🥳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/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904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C3BC1-0DC6-5065-0865-E9809F07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DC19E-4B05-3372-73FE-7F14B3B1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Linear Regression</a:t>
            </a:r>
            <a:br>
              <a:rPr lang="en-US" sz="2200" b="1" dirty="0">
                <a:solidFill>
                  <a:srgbClr val="FFFFFF"/>
                </a:solidFill>
              </a:rPr>
            </a:br>
            <a:endParaRPr lang="en-IN" sz="2200" dirty="0">
              <a:solidFill>
                <a:srgbClr val="FFFFFF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0B26C5-41FC-2B5E-54DF-13BC2BC4D2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Model Setup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Target: log-transformed likes (log(1 + likes)) to handle skewness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Algorithm: Ridge regression (L2 regularization, alpha=1.0)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Train/test split: Trained on data before Feb 1, 2023; tested on Feb 1-24, 2023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Features Used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User metrics: log(followers), log(friends), verified status, account age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Tweet characteristics: length, number of hashtags, number of mentions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Temporal: hour of day, day of week, weekend indicator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Categorical: language (one-hot encoded), country (one-hot encoded)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Performance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R² on test set (log-likes): 0.1468 (14.7% variance explained)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R² on test set (raw likes): 0.0019 (near zero after back-transform)</a:t>
            </a:r>
          </a:p>
          <a:p>
            <a:r>
              <a:rPr lang="en-US" sz="1400" dirty="0"/>
              <a:t>MAE ≈ 1,911 tweets/day</a:t>
            </a:r>
          </a:p>
          <a:p>
            <a:r>
              <a:rPr lang="en-US" sz="1400" dirty="0"/>
              <a:t>RMSE ≈ 2,268 tweets/day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Interpretation: Model captures moderate linear signal in log space but struggles with raw engagement due to high skewness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Key Insights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Follower count and verification status show positive linear relationship with engagement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Time-of-day and day-of-week patterns contribute to predictions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High variance in tweet engagement limits linear model effectiveness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Exponential back-transformation amplifies prediction errors, especially for viral tweets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4ADB2-6958-2686-DAF2-E0E9859E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Time Series Forecasting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E50DED-93FA-86E3-2606-1D5CCFFC31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indent="0">
              <a:buNone/>
            </a:pPr>
            <a:r>
              <a:rPr lang="en-US" sz="4300" b="1" dirty="0"/>
              <a:t>Data &amp; Aggregation</a:t>
            </a:r>
          </a:p>
          <a:p>
            <a:r>
              <a:rPr lang="en-US" sz="4000" dirty="0"/>
              <a:t>Aggregated tweets to daily counts over the dataset window.</a:t>
            </a:r>
          </a:p>
          <a:p>
            <a:r>
              <a:rPr lang="en-US" sz="4000" dirty="0"/>
              <a:t>Engineered exogenous features:</a:t>
            </a:r>
          </a:p>
          <a:p>
            <a:pPr lvl="1"/>
            <a:r>
              <a:rPr lang="en-US" sz="3500" dirty="0"/>
              <a:t>Day-of-week one-hot to capture weekly seasonality</a:t>
            </a:r>
          </a:p>
          <a:p>
            <a:pPr lvl="1"/>
            <a:r>
              <a:rPr lang="en-US" sz="3500" dirty="0"/>
              <a:t>7-day rolling mean for short-term momentum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r>
              <a:rPr lang="en-US" sz="4300" b="1" dirty="0"/>
              <a:t>Model</a:t>
            </a:r>
          </a:p>
          <a:p>
            <a:r>
              <a:rPr lang="en-US" sz="4000" dirty="0"/>
              <a:t>SARIMAX with exogenous regressors</a:t>
            </a:r>
          </a:p>
          <a:p>
            <a:pPr lvl="1"/>
            <a:r>
              <a:rPr lang="en-US" sz="3500" dirty="0"/>
              <a:t>Order: (1,1,1)</a:t>
            </a:r>
          </a:p>
          <a:p>
            <a:pPr lvl="1"/>
            <a:r>
              <a:rPr lang="en-US" sz="3500" dirty="0"/>
              <a:t>Seasonal order: (1,1,1, 7) for weekly seasonality</a:t>
            </a:r>
          </a:p>
          <a:p>
            <a:pPr lvl="1"/>
            <a:r>
              <a:rPr lang="en-US" sz="3500" dirty="0"/>
              <a:t>Exogenous: day-of-week dummies + 7-day rolling mean</a:t>
            </a:r>
          </a:p>
          <a:p>
            <a:pPr lvl="1"/>
            <a:endParaRPr lang="en-US" sz="3500" dirty="0"/>
          </a:p>
          <a:p>
            <a:pPr marL="0" indent="0">
              <a:buNone/>
            </a:pPr>
            <a:r>
              <a:rPr lang="en-US" sz="4000" b="1" dirty="0"/>
              <a:t>Train/Test split:</a:t>
            </a:r>
          </a:p>
          <a:p>
            <a:pPr lvl="1"/>
            <a:r>
              <a:rPr lang="en-US" sz="3500" dirty="0"/>
              <a:t>Train through 2023-02-10</a:t>
            </a:r>
          </a:p>
          <a:p>
            <a:pPr lvl="1"/>
            <a:r>
              <a:rPr lang="en-US" sz="3500" dirty="0"/>
              <a:t>Test window 2023-02-11 to 2023-02-24 (14 days)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300" b="1" dirty="0"/>
              <a:t>Practical Insights</a:t>
            </a:r>
          </a:p>
          <a:p>
            <a:r>
              <a:rPr lang="en-US" sz="3400" dirty="0"/>
              <a:t>Weekly seasonality is a strong driver of daily volume</a:t>
            </a:r>
          </a:p>
          <a:p>
            <a:r>
              <a:rPr lang="en-US" sz="3400" dirty="0"/>
              <a:t>Momentum (7-day rolling mean) improves short-horizon stability</a:t>
            </a:r>
          </a:p>
          <a:p>
            <a:r>
              <a:rPr lang="en-US" sz="3400" dirty="0"/>
              <a:t>Including event/holiday indicators can further enhance spikes handling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4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D240D-9F14-48D2-DE02-964EFE7B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Forecasting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68970-2EB4-E5BE-741F-12226CFD1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901" y="898159"/>
            <a:ext cx="8495662" cy="3504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103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9F70-B002-DEA5-5669-15D09F19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Sentiment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05E3B8-D267-4356-FC13-D2BE20D54B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143" y="1184184"/>
            <a:ext cx="783771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we choose VADER: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used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tweet_clean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VADER (NLTK)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the baseline tool.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rule-based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sentiment analyzer designed specifically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media 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it ideal for tweets.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uses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predefined lexicon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assign positive, negative, and neutral scores effectively handling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slang, emojis, and abbreviations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we did: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EDEFB-3C01-C540-1F74-4424CE71D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4509338"/>
            <a:ext cx="8686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Tweet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column as the main text source and ensured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complete, non-null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 VADER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all tweets to generate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labels and scores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(positive, neutral, negative, and compound values).</a:t>
            </a:r>
          </a:p>
        </p:txBody>
      </p:sp>
    </p:spTree>
    <p:extLst>
      <p:ext uri="{BB962C8B-B14F-4D97-AF65-F5344CB8AC3E}">
        <p14:creationId xmlns:p14="http://schemas.microsoft.com/office/powerpoint/2010/main" val="169332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D0C-0292-152E-C29C-EF1D1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Sentiment 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7A113C-4708-034F-FB3D-9FC350E9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11" y="2915110"/>
            <a:ext cx="3848316" cy="2530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B4BA2-E785-A3DB-2AFE-54446E70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2484988"/>
            <a:ext cx="3848316" cy="3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5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Problem Statement &amp; Objective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C2F1B08-73AD-89E9-8B19-C9F98A2963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65056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24EB2-E15C-4796-7350-EC5BDEE1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Mean Sentiment By Region &amp; Location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0B8A1-DB3A-3A36-F4CC-BEECEE971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11" y="3006508"/>
            <a:ext cx="3848316" cy="234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BE6E1-9E23-7087-C147-AB604D76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3033374"/>
            <a:ext cx="3848316" cy="2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3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AFB8-044F-4D54-E1E4-D746400B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Stacked bar chart: Top 20 countries by volume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5CB11E-8EC9-D191-D90C-516C9FC76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444178"/>
            <a:ext cx="5419311" cy="39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1A6A8-8DEB-B713-5AB5-7F28383A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 Sentiment share by region</a:t>
            </a:r>
            <a:b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hart with numbers and symbols&#10;&#10;AI-generated content may be incorrect.">
            <a:extLst>
              <a:ext uri="{FF2B5EF4-FFF2-40B4-BE49-F238E27FC236}">
                <a16:creationId xmlns:a16="http://schemas.microsoft.com/office/drawing/2014/main" id="{C7F173F4-B54E-A6BC-7F65-434F7647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715144"/>
            <a:ext cx="5419311" cy="3427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52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F0E94-CB9C-A236-E042-4CFEC80E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 Sentiment proportions across top locations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chart of different countries/regions&#10;&#10;AI-generated content may be incorrect.">
            <a:extLst>
              <a:ext uri="{FF2B5EF4-FFF2-40B4-BE49-F238E27FC236}">
                <a16:creationId xmlns:a16="http://schemas.microsoft.com/office/drawing/2014/main" id="{F1971220-8D13-4CE0-7400-D7AA35CCB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213858"/>
            <a:ext cx="5419311" cy="4430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939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B7C13-5C73-E113-8B8A-FE3DCBA9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</a:rPr>
              <a:t>Negative sentiment by location</a:t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12D7A5-684F-8223-854D-6C3178CB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40" b="26078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3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94C1E-487E-E3F9-566F-632C00F2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</a:rPr>
              <a:t>Negative sentiment by location</a:t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1E3F3-A847-4E0D-34A1-C2107F1C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9" b="27672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0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634A0-DE22-8209-5D82-808F6402E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</a:rPr>
              <a:t> Negative sentiment by location</a:t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156C0DBD-0ED1-B499-077A-FBB75A48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36" b="32989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1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100A8-08C9-6FCD-470E-0204D7F3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Key Findings</a:t>
            </a:r>
            <a:endParaRPr lang="en-IN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5A4C-6F3D-5F82-5841-FBE851D31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 fontScale="55000" lnSpcReduction="20000"/>
          </a:bodyPr>
          <a:lstStyle/>
          <a:p>
            <a:r>
              <a:rPr lang="en-US" dirty="0"/>
              <a:t>South America: Largest decline (-0.052); sentiment dropped from 0.249 to 0.197, reflecting increased skepticism about AI.</a:t>
            </a:r>
          </a:p>
          <a:p>
            <a:endParaRPr lang="en-US" dirty="0"/>
          </a:p>
          <a:p>
            <a:r>
              <a:rPr lang="en-US" dirty="0"/>
              <a:t>Oceania: Decline (-0.022) from 0.272 to 0.250; concerns emerging despite historically positive sentiment.</a:t>
            </a:r>
          </a:p>
          <a:p>
            <a:endParaRPr lang="en-US" dirty="0"/>
          </a:p>
          <a:p>
            <a:r>
              <a:rPr lang="en-US" dirty="0"/>
              <a:t>North America: Decline (-0.022) from 0.259 to 0.237; rise in caution/criticism in a high-volume market.</a:t>
            </a:r>
          </a:p>
          <a:p>
            <a:endParaRPr lang="en-US" dirty="0"/>
          </a:p>
          <a:p>
            <a:r>
              <a:rPr lang="en-US" dirty="0"/>
              <a:t>Asia: Decline (-0.022) from 0.237 to 0.215; likely due to regulatory and competitive pressures.</a:t>
            </a:r>
          </a:p>
          <a:p>
            <a:endParaRPr lang="en-US" dirty="0"/>
          </a:p>
          <a:p>
            <a:r>
              <a:rPr lang="en-US" dirty="0"/>
              <a:t>Europe: Slight decline (-0.012) from 0.241 to 0.229; aligns with ongoing regulatory discussions (EU AI Act).</a:t>
            </a:r>
          </a:p>
          <a:p>
            <a:endParaRPr lang="en-US" dirty="0"/>
          </a:p>
          <a:p>
            <a:r>
              <a:rPr lang="en-US" dirty="0"/>
              <a:t>Africa: Stable (+0.001) at ~0.24; sentiment remains balanced and steady.</a:t>
            </a:r>
          </a:p>
        </p:txBody>
      </p:sp>
    </p:spTree>
    <p:extLst>
      <p:ext uri="{BB962C8B-B14F-4D97-AF65-F5344CB8AC3E}">
        <p14:creationId xmlns:p14="http://schemas.microsoft.com/office/powerpoint/2010/main" val="221947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40B10-9AC3-35E5-DC2D-71EE95EE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Policy Implications</a:t>
            </a:r>
            <a:endParaRPr lang="en-IN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95D60-98F6-7345-A30F-46AAAB6D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700" dirty="0"/>
              <a:t>The significant decline in sentiment in South America calls for an examination of local AI adoption barriers, misinformation, or economic issues. </a:t>
            </a:r>
            <a:endParaRPr lang="en-IN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 </a:t>
            </a:r>
            <a:endParaRPr lang="en-IN" sz="1700" dirty="0"/>
          </a:p>
          <a:p>
            <a:pPr lvl="0">
              <a:lnSpc>
                <a:spcPct val="90000"/>
              </a:lnSpc>
            </a:pPr>
            <a:r>
              <a:rPr lang="en-US" sz="1700" dirty="0"/>
              <a:t>The consistently low sentiment for Bard indicates that Google could be experiencing trust deficits; regulators ought to keep an eye on competitive practices and transparency. </a:t>
            </a:r>
            <a:endParaRPr lang="en-IN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 </a:t>
            </a:r>
            <a:endParaRPr lang="en-IN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 Concerns regarding cybersecurity are widespread; it is essential for policymakers to give precedence to standards for AI security and frameworks for incident response. </a:t>
            </a:r>
            <a:endParaRPr lang="en-IN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 </a:t>
            </a:r>
            <a:endParaRPr lang="en-IN" sz="1700" dirty="0"/>
          </a:p>
          <a:p>
            <a:pPr lvl="0">
              <a:lnSpc>
                <a:spcPct val="90000"/>
              </a:lnSpc>
            </a:pPr>
            <a:r>
              <a:rPr lang="en-US" sz="1700" dirty="0"/>
              <a:t>The negative sentiment surrounding #teaching in North America indicates concern about AI's involvement in education, highlighting the necessity for proactive teacher training and ethical guidelines.</a:t>
            </a:r>
            <a:endParaRPr lang="en-IN" sz="1700" dirty="0"/>
          </a:p>
          <a:p>
            <a:pPr>
              <a:lnSpc>
                <a:spcPct val="90000"/>
              </a:lnSpc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31556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8191-FB0C-E981-E460-BA13290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500" b="1" dirty="0">
                <a:solidFill>
                  <a:srgbClr val="FFFFFF"/>
                </a:solidFill>
              </a:rPr>
              <a:t>RECOMMENDED MONITORING ACTIONS:</a:t>
            </a:r>
            <a:br>
              <a:rPr lang="en-IN" sz="2500" dirty="0">
                <a:solidFill>
                  <a:srgbClr val="FFFFFF"/>
                </a:solidFill>
              </a:rPr>
            </a:br>
            <a:endParaRPr lang="en-IN" sz="2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EE2C-AA41-CCC2-178B-31FCEB6D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US" sz="1700" dirty="0"/>
              <a:t>Automate sentiment monitoring for AI discussions in key regions; integrate with threat intelligence for timely detection of backlash and misinformation.</a:t>
            </a:r>
          </a:p>
          <a:p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Conduct bi-weekly and quarterly reviews of AI product mentions (Bard, Gemini, ChatGPT) to identify drivers of negative sentiment, emerging risks, and problematic hashtags for cross-sector response.</a:t>
            </a:r>
          </a:p>
        </p:txBody>
      </p:sp>
    </p:spTree>
    <p:extLst>
      <p:ext uri="{BB962C8B-B14F-4D97-AF65-F5344CB8AC3E}">
        <p14:creationId xmlns:p14="http://schemas.microsoft.com/office/powerpoint/2010/main" val="113043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</a:rPr>
              <a:t>Importance of Research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7EDDA-D704-BFB5-A91A-85045CE53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6610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  <a:defRPr sz="1800">
                <a:solidFill>
                  <a:srgbClr val="323232"/>
                </a:solidFill>
              </a:defRPr>
            </a:pPr>
            <a:r>
              <a:rPr lang="en-US" sz="1700"/>
              <a:t>There are indications of stress in global AI sentiment, especially in South America, Oceania, and North America. Discussions about Bard/Gemini and cybersecurity are vital areas of focus. To sustain public trust and guarantee responsible AI development, it is crucial to engage regionally, communicate transparently, and monitor proactively.</a:t>
            </a:r>
          </a:p>
          <a:p>
            <a:pPr marL="0" indent="0">
              <a:buNone/>
              <a:defRPr sz="1800">
                <a:solidFill>
                  <a:srgbClr val="323232"/>
                </a:solidFill>
              </a:defRPr>
            </a:pPr>
            <a:endParaRPr lang="en-US"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4123" y="3164497"/>
            <a:ext cx="4355594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Yellow and blue symbols">
            <a:extLst>
              <a:ext uri="{FF2B5EF4-FFF2-40B4-BE49-F238E27FC236}">
                <a16:creationId xmlns:a16="http://schemas.microsoft.com/office/drawing/2014/main" id="{5C44CA1E-2B2D-9C68-27B4-F8B027A3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96" r="18513"/>
          <a:stretch>
            <a:fillRect/>
          </a:stretch>
        </p:blipFill>
        <p:spPr>
          <a:xfrm>
            <a:off x="3028949" y="10"/>
            <a:ext cx="6120019" cy="687580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54" y="2950387"/>
            <a:ext cx="2289220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Thank You /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441" y="743803"/>
            <a:ext cx="2106633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None/>
              <a:defRPr sz="1800">
                <a:solidFill>
                  <a:srgbClr val="323232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We welcome your questions and feedback.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Dataset Overview</a:t>
            </a:r>
          </a:p>
        </p:txBody>
      </p:sp>
      <p:pic>
        <p:nvPicPr>
          <p:cNvPr id="6" name="Picture 5" descr="A screenshot of a social media account">
            <a:extLst>
              <a:ext uri="{FF2B5EF4-FFF2-40B4-BE49-F238E27FC236}">
                <a16:creationId xmlns:a16="http://schemas.microsoft.com/office/drawing/2014/main" id="{AEB2ADA0-DCF6-BFED-2947-7358725C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363" y="402570"/>
            <a:ext cx="3215273" cy="3215273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F10CE6AA-7821-41DA-A47C-FF719AA9B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326156"/>
              </p:ext>
            </p:extLst>
          </p:nvPr>
        </p:nvGraphicFramePr>
        <p:xfrm>
          <a:off x="1455192" y="3833199"/>
          <a:ext cx="6249619" cy="1119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Data Collection Criteria</a:t>
            </a:r>
          </a:p>
        </p:txBody>
      </p:sp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CC8C777-E42B-51D7-1A6D-610132C8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2" y="1129708"/>
            <a:ext cx="6233615" cy="17609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Keywords: ChatGPT, LLM, GPT, Bard, etc.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Ensured diversity in geography and engagement.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Focused on authentic, human-generated tweets.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Balanced dataset for regional representation.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1600"/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Exploratory Data Analysis (EDA)</a:t>
            </a:r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EF222231-AECD-EF74-4BE9-0077BBA4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2" y="1129709"/>
            <a:ext cx="6233615" cy="1760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25% tweets missing location data.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India &amp; U.S. show highest tweet activity.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Median likes ≈ 1, indicating broad user participation.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Duplicate removal: 2,162 entries + 5 exact duplicates.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Temporal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BC762-9BD7-4893-1A3C-A789C5CE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2" y="755692"/>
            <a:ext cx="6233615" cy="25090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323232"/>
                </a:solidFill>
              </a:defRPr>
            </a:pPr>
            <a:r>
              <a:rPr lang="en-US" sz="1700" dirty="0"/>
              <a:t> Sharp increase in December 2022 after ChatGPT release.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US" sz="1700" dirty="0"/>
              <a:t> Sustained engagement of 3k–6k tweets/day.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US" sz="1700" dirty="0"/>
              <a:t> Gradual normalization by late February 2023.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Language &amp; Location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5B2F7-E104-FC46-CB5F-7D5E4943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12" y="402570"/>
            <a:ext cx="5543574" cy="32152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99.2% English (302,919 tweets).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Remaining &lt; 1%: French, German, Dutch, Indonesian, others.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Top locations: India, U.S., London.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Missing locations: ~76k entries filled via geocoding.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Data Cleaning &amp;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86BBB-8904-1C14-D02C-AD34FA00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2" y="1184252"/>
            <a:ext cx="6233615" cy="16519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92" y="3833199"/>
            <a:ext cx="6249619" cy="11199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Removed URLs and @mentions; kept hashtags &amp; emojis.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Lowercased text and removed stopwords (NLTK).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Standardized timestamps.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r>
              <a:rPr lang="en-US" sz="1600"/>
              <a:t> Added derived features (time of day, week, etc.).</a:t>
            </a:r>
          </a:p>
          <a:p>
            <a:pPr>
              <a:lnSpc>
                <a:spcPct val="90000"/>
              </a:lnSpc>
              <a:defRPr sz="1800">
                <a:solidFill>
                  <a:srgbClr val="323232"/>
                </a:solidFill>
              </a:defRPr>
            </a:pPr>
            <a:endParaRPr 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1158</TotalTime>
  <Words>1563</Words>
  <Application>Microsoft Office PowerPoint</Application>
  <PresentationFormat>On-screen Show (4:3)</PresentationFormat>
  <Paragraphs>188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Worldwide Sentiment Analysis of Large Language Models (LLMs)</vt:lpstr>
      <vt:lpstr>Problem Statement &amp; Objective</vt:lpstr>
      <vt:lpstr>Importance of Research</vt:lpstr>
      <vt:lpstr>Dataset Overview</vt:lpstr>
      <vt:lpstr>Data Collection Criteria</vt:lpstr>
      <vt:lpstr>Exploratory Data Analysis (EDA)</vt:lpstr>
      <vt:lpstr>Temporal Trends</vt:lpstr>
      <vt:lpstr>Language &amp; Location Distribution</vt:lpstr>
      <vt:lpstr>Data Cleaning &amp; Preprocessing</vt:lpstr>
      <vt:lpstr>Handling Missing Values</vt:lpstr>
      <vt:lpstr>Parse and standardize created_at timestamps </vt:lpstr>
      <vt:lpstr>Challenge Encountered 🤯</vt:lpstr>
      <vt:lpstr>How We Tackled The Problem</vt:lpstr>
      <vt:lpstr>How We Tackled The Problem</vt:lpstr>
      <vt:lpstr>Linear Regression </vt:lpstr>
      <vt:lpstr>Time Series Forecasting</vt:lpstr>
      <vt:lpstr>Time Series Forecasting</vt:lpstr>
      <vt:lpstr>Sentiment Analysis</vt:lpstr>
      <vt:lpstr>Sentiment Analysis</vt:lpstr>
      <vt:lpstr>Mean Sentiment By Region &amp; Location</vt:lpstr>
      <vt:lpstr>Stacked bar chart: Top 20 countries by volume </vt:lpstr>
      <vt:lpstr>Heatmap: Sentiment share by region </vt:lpstr>
      <vt:lpstr>Heatmap: Sentiment proportions across top locations </vt:lpstr>
      <vt:lpstr>Negative sentiment by location </vt:lpstr>
      <vt:lpstr>Negative sentiment by location </vt:lpstr>
      <vt:lpstr> Negative sentiment by location </vt:lpstr>
      <vt:lpstr>Key Findings</vt:lpstr>
      <vt:lpstr>Policy Implications</vt:lpstr>
      <vt:lpstr>RECOMMENDED MONITORING ACTIONS: </vt:lpstr>
      <vt:lpstr>Conclusion</vt:lpstr>
      <vt:lpstr>Thank You /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Saakshaat Saini</dc:creator>
  <cp:keywords/>
  <cp:lastModifiedBy>Tushar .</cp:lastModifiedBy>
  <cp:revision>26</cp:revision>
  <dcterms:created xsi:type="dcterms:W3CDTF">2013-01-27T09:14:16Z</dcterms:created>
  <dcterms:modified xsi:type="dcterms:W3CDTF">2025-10-13T23:10:08Z</dcterms:modified>
  <cp:category/>
</cp:coreProperties>
</file>